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Times New Roman" panose="02020603050405020304" pitchFamily="18" charset="0"/>
      <p:regular r:id="rId36"/>
      <p:bold r:id="rId37"/>
      <p:italic r:id="rId38"/>
      <p:boldItalic r:id="rId39"/>
    </p:embeddedFont>
    <p:embeddedFont>
      <p:font typeface="Wingdings" panose="05000000000000000000" pitchFamily="2" charset="2"/>
      <p:regular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2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1601" y="2354072"/>
            <a:ext cx="8455660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8376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8376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8376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5380" y="1894154"/>
            <a:ext cx="7673238" cy="269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8376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7217" y="1760981"/>
            <a:ext cx="8074025" cy="292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4384" y="2463800"/>
            <a:ext cx="7282815" cy="192786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065" marR="5080" algn="ctr">
              <a:lnSpc>
                <a:spcPts val="4610"/>
              </a:lnSpc>
              <a:spcBef>
                <a:spcPts val="1210"/>
              </a:spcBef>
            </a:pPr>
            <a:r>
              <a:rPr spc="-20" dirty="0"/>
              <a:t>Как </a:t>
            </a:r>
            <a:r>
              <a:rPr spc="-15" dirty="0"/>
              <a:t>получить </a:t>
            </a:r>
            <a:r>
              <a:rPr dirty="0"/>
              <a:t>и</a:t>
            </a:r>
            <a:r>
              <a:rPr spc="-40" dirty="0"/>
              <a:t> </a:t>
            </a:r>
            <a:r>
              <a:rPr spc="-15" dirty="0"/>
              <a:t>оформить  </a:t>
            </a:r>
            <a:r>
              <a:rPr dirty="0"/>
              <a:t>звание</a:t>
            </a:r>
          </a:p>
          <a:p>
            <a:pPr algn="ctr">
              <a:lnSpc>
                <a:spcPts val="4645"/>
              </a:lnSpc>
              <a:tabLst>
                <a:tab pos="2699385" algn="l"/>
              </a:tabLst>
            </a:pPr>
            <a:r>
              <a:rPr dirty="0"/>
              <a:t>«Ветеран	</a:t>
            </a:r>
            <a:r>
              <a:rPr spc="-55" dirty="0"/>
              <a:t>труда»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01339" y="5602325"/>
            <a:ext cx="18669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900" b="1" spc="-10" dirty="0">
                <a:solidFill>
                  <a:srgbClr val="083762"/>
                </a:solidFill>
                <a:latin typeface="Times New Roman"/>
                <a:cs typeface="Times New Roman"/>
              </a:rPr>
              <a:t>Курган</a:t>
            </a:r>
            <a:r>
              <a:rPr sz="1900" b="1" spc="-10" dirty="0">
                <a:solidFill>
                  <a:srgbClr val="083762"/>
                </a:solidFill>
                <a:latin typeface="Times New Roman"/>
                <a:cs typeface="Times New Roman"/>
              </a:rPr>
              <a:t>, </a:t>
            </a:r>
            <a:r>
              <a:rPr sz="1900" b="1" spc="-5" dirty="0">
                <a:solidFill>
                  <a:srgbClr val="083762"/>
                </a:solidFill>
                <a:latin typeface="Times New Roman"/>
                <a:cs typeface="Times New Roman"/>
              </a:rPr>
              <a:t>2019</a:t>
            </a:r>
            <a:r>
              <a:rPr sz="1900" b="1" spc="-40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900" b="1" spc="-45" dirty="0">
                <a:solidFill>
                  <a:srgbClr val="083762"/>
                </a:solidFill>
                <a:latin typeface="Times New Roman"/>
                <a:cs typeface="Times New Roman"/>
              </a:rPr>
              <a:t>год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0200" y="1052512"/>
            <a:ext cx="1008062" cy="1081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85976"/>
            <a:ext cx="80733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5750" algn="l"/>
              </a:tabLst>
            </a:pPr>
            <a:r>
              <a:rPr sz="3200" spc="-5" dirty="0">
                <a:latin typeface="Times New Roman"/>
                <a:cs typeface="Times New Roman"/>
              </a:rPr>
              <a:t>Федеральный орган </a:t>
            </a:r>
            <a:r>
              <a:rPr sz="3200" spc="-10" dirty="0">
                <a:latin typeface="Times New Roman"/>
                <a:cs typeface="Times New Roman"/>
              </a:rPr>
              <a:t>исполнительной власти  </a:t>
            </a:r>
            <a:r>
              <a:rPr sz="3200" spc="-5" dirty="0">
                <a:latin typeface="Times New Roman"/>
                <a:cs typeface="Times New Roman"/>
              </a:rPr>
              <a:t>вправе учредить </a:t>
            </a:r>
            <a:r>
              <a:rPr sz="3200" spc="-20" dirty="0">
                <a:latin typeface="Times New Roman"/>
                <a:cs typeface="Times New Roman"/>
              </a:rPr>
              <a:t>один </a:t>
            </a:r>
            <a:r>
              <a:rPr sz="3200" spc="-5" dirty="0">
                <a:latin typeface="Times New Roman"/>
                <a:cs typeface="Times New Roman"/>
              </a:rPr>
              <a:t>знак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отличия.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244418"/>
            <a:ext cx="2739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5750" algn="l"/>
                <a:tab pos="1793875" algn="l"/>
              </a:tabLst>
            </a:pPr>
            <a:r>
              <a:rPr sz="3200" dirty="0">
                <a:latin typeface="Times New Roman"/>
                <a:cs typeface="Times New Roman"/>
              </a:rPr>
              <a:t>Вид	</a:t>
            </a:r>
            <a:r>
              <a:rPr sz="3200" spc="-15" dirty="0">
                <a:latin typeface="Times New Roman"/>
                <a:cs typeface="Times New Roman"/>
              </a:rPr>
              <a:t>знака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736" y="3732402"/>
            <a:ext cx="23761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федеральным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0022" y="3244418"/>
            <a:ext cx="17449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22580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latin typeface="Times New Roman"/>
                <a:cs typeface="Times New Roman"/>
              </a:rPr>
              <a:t>о</a:t>
            </a:r>
            <a:r>
              <a:rPr sz="3200" spc="-85" dirty="0">
                <a:latin typeface="Times New Roman"/>
                <a:cs typeface="Times New Roman"/>
              </a:rPr>
              <a:t>т</a:t>
            </a:r>
            <a:r>
              <a:rPr sz="3200" spc="-20" dirty="0">
                <a:latin typeface="Times New Roman"/>
                <a:cs typeface="Times New Roman"/>
              </a:rPr>
              <a:t>л</a:t>
            </a:r>
            <a:r>
              <a:rPr sz="3200" spc="-5" dirty="0">
                <a:latin typeface="Times New Roman"/>
                <a:cs typeface="Times New Roman"/>
              </a:rPr>
              <a:t>ичия  </a:t>
            </a:r>
            <a:r>
              <a:rPr sz="3200" spc="-10" dirty="0">
                <a:latin typeface="Times New Roman"/>
                <a:cs typeface="Times New Roman"/>
              </a:rPr>
              <a:t>органом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4336" y="3244418"/>
            <a:ext cx="286448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2895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оп</a:t>
            </a:r>
            <a:r>
              <a:rPr sz="3200" spc="-15" dirty="0">
                <a:latin typeface="Times New Roman"/>
                <a:cs typeface="Times New Roman"/>
              </a:rPr>
              <a:t>р</a:t>
            </a:r>
            <a:r>
              <a:rPr sz="3200" spc="-35" dirty="0">
                <a:latin typeface="Times New Roman"/>
                <a:cs typeface="Times New Roman"/>
              </a:rPr>
              <a:t>е</a:t>
            </a:r>
            <a:r>
              <a:rPr sz="3200" spc="-15" dirty="0">
                <a:latin typeface="Times New Roman"/>
                <a:cs typeface="Times New Roman"/>
              </a:rPr>
              <a:t>д</a:t>
            </a:r>
            <a:r>
              <a:rPr sz="3200" dirty="0">
                <a:latin typeface="Times New Roman"/>
                <a:cs typeface="Times New Roman"/>
              </a:rPr>
              <a:t>еляе</a:t>
            </a:r>
            <a:r>
              <a:rPr sz="3200" spc="40" dirty="0">
                <a:latin typeface="Times New Roman"/>
                <a:cs typeface="Times New Roman"/>
              </a:rPr>
              <a:t>т</a:t>
            </a:r>
            <a:r>
              <a:rPr sz="3200" dirty="0">
                <a:latin typeface="Times New Roman"/>
                <a:cs typeface="Times New Roman"/>
              </a:rPr>
              <a:t>ся  </a:t>
            </a:r>
            <a:r>
              <a:rPr sz="3200" spc="-10" dirty="0">
                <a:latin typeface="Times New Roman"/>
                <a:cs typeface="Times New Roman"/>
              </a:rPr>
              <a:t>исполнительной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72450" y="5949950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8736" y="4220032"/>
            <a:ext cx="7801609" cy="148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власти </a:t>
            </a:r>
            <a:r>
              <a:rPr sz="3200" dirty="0">
                <a:latin typeface="Times New Roman"/>
                <a:cs typeface="Times New Roman"/>
              </a:rPr>
              <a:t>самостоятельно с </a:t>
            </a:r>
            <a:r>
              <a:rPr sz="3200" spc="-20" dirty="0">
                <a:latin typeface="Times New Roman"/>
                <a:cs typeface="Times New Roman"/>
              </a:rPr>
              <a:t>учетом </a:t>
            </a:r>
            <a:r>
              <a:rPr sz="3200" dirty="0">
                <a:latin typeface="Times New Roman"/>
                <a:cs typeface="Times New Roman"/>
              </a:rPr>
              <a:t>требований  </a:t>
            </a:r>
            <a:r>
              <a:rPr sz="3200" spc="-15" dirty="0">
                <a:latin typeface="Times New Roman"/>
                <a:cs typeface="Times New Roman"/>
              </a:rPr>
              <a:t>Положения.</a:t>
            </a:r>
            <a:endParaRPr sz="3200">
              <a:latin typeface="Times New Roman"/>
              <a:cs typeface="Times New Roman"/>
            </a:endParaRPr>
          </a:p>
          <a:p>
            <a:pPr marL="82550" algn="ctr">
              <a:lnSpc>
                <a:spcPct val="100000"/>
              </a:lnSpc>
              <a:spcBef>
                <a:spcPts val="1610"/>
              </a:spcBef>
            </a:pPr>
            <a:r>
              <a:rPr sz="1800" i="1" dirty="0">
                <a:solidFill>
                  <a:srgbClr val="083762"/>
                </a:solidFill>
                <a:latin typeface="Times New Roman"/>
                <a:cs typeface="Times New Roman"/>
              </a:rPr>
              <a:t>Постановление </a:t>
            </a:r>
            <a:r>
              <a:rPr sz="1800" i="1" spc="-10" dirty="0">
                <a:solidFill>
                  <a:srgbClr val="083762"/>
                </a:solidFill>
                <a:latin typeface="Times New Roman"/>
                <a:cs typeface="Times New Roman"/>
              </a:rPr>
              <a:t>Правительства </a:t>
            </a:r>
            <a:r>
              <a:rPr sz="1800" i="1" spc="-25" dirty="0">
                <a:solidFill>
                  <a:srgbClr val="083762"/>
                </a:solidFill>
                <a:latin typeface="Times New Roman"/>
                <a:cs typeface="Times New Roman"/>
              </a:rPr>
              <a:t>РФ </a:t>
            </a:r>
            <a:r>
              <a:rPr sz="1800" i="1" dirty="0">
                <a:solidFill>
                  <a:srgbClr val="083762"/>
                </a:solidFill>
                <a:latin typeface="Times New Roman"/>
                <a:cs typeface="Times New Roman"/>
              </a:rPr>
              <a:t>от 25.06.2016 </a:t>
            </a:r>
            <a:r>
              <a:rPr sz="1800" i="1" spc="-10" dirty="0">
                <a:solidFill>
                  <a:srgbClr val="083762"/>
                </a:solidFill>
                <a:latin typeface="Times New Roman"/>
                <a:cs typeface="Times New Roman"/>
              </a:rPr>
              <a:t>г. </a:t>
            </a:r>
            <a:r>
              <a:rPr sz="1800" i="1" dirty="0">
                <a:solidFill>
                  <a:srgbClr val="083762"/>
                </a:solidFill>
                <a:latin typeface="Times New Roman"/>
                <a:cs typeface="Times New Roman"/>
              </a:rPr>
              <a:t>№</a:t>
            </a:r>
            <a:r>
              <a:rPr sz="1800" i="1" spc="20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83762"/>
                </a:solidFill>
                <a:latin typeface="Times New Roman"/>
                <a:cs typeface="Times New Roman"/>
              </a:rPr>
              <a:t>578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9" y="1574037"/>
            <a:ext cx="7072630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marR="260350" algn="ctr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004E6C"/>
                </a:solidFill>
              </a:rPr>
              <a:t>Какие ведомственные </a:t>
            </a:r>
            <a:r>
              <a:rPr sz="4000" spc="-5" dirty="0">
                <a:solidFill>
                  <a:srgbClr val="004E6C"/>
                </a:solidFill>
              </a:rPr>
              <a:t>знаки  </a:t>
            </a:r>
            <a:r>
              <a:rPr sz="4000" spc="-25" dirty="0">
                <a:solidFill>
                  <a:srgbClr val="004E6C"/>
                </a:solidFill>
              </a:rPr>
              <a:t>отличия, </a:t>
            </a:r>
            <a:r>
              <a:rPr sz="4000" spc="-5" dirty="0">
                <a:solidFill>
                  <a:srgbClr val="004E6C"/>
                </a:solidFill>
              </a:rPr>
              <a:t>дающие </a:t>
            </a:r>
            <a:r>
              <a:rPr sz="4000" spc="-10" dirty="0">
                <a:solidFill>
                  <a:srgbClr val="004E6C"/>
                </a:solidFill>
              </a:rPr>
              <a:t>право на  присвоение</a:t>
            </a:r>
            <a:r>
              <a:rPr sz="4000" spc="-20" dirty="0">
                <a:solidFill>
                  <a:srgbClr val="004E6C"/>
                </a:solidFill>
              </a:rPr>
              <a:t> </a:t>
            </a:r>
            <a:r>
              <a:rPr sz="4000" spc="-5" dirty="0">
                <a:solidFill>
                  <a:srgbClr val="004E6C"/>
                </a:solidFill>
              </a:rPr>
              <a:t>звания</a:t>
            </a:r>
            <a:endParaRPr sz="4000"/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solidFill>
                  <a:srgbClr val="004E6C"/>
                </a:solidFill>
              </a:rPr>
              <a:t>«Ветеран </a:t>
            </a:r>
            <a:r>
              <a:rPr sz="4000" spc="-45" dirty="0">
                <a:solidFill>
                  <a:srgbClr val="004E6C"/>
                </a:solidFill>
              </a:rPr>
              <a:t>труда» </a:t>
            </a:r>
            <a:r>
              <a:rPr sz="4000" spc="-20" dirty="0">
                <a:solidFill>
                  <a:srgbClr val="004E6C"/>
                </a:solidFill>
              </a:rPr>
              <a:t>существуют </a:t>
            </a:r>
            <a:r>
              <a:rPr sz="4000" spc="-5" dirty="0">
                <a:solidFill>
                  <a:srgbClr val="004E6C"/>
                </a:solidFill>
              </a:rPr>
              <a:t>в  </a:t>
            </a:r>
            <a:r>
              <a:rPr sz="4000" spc="-15" dirty="0">
                <a:solidFill>
                  <a:srgbClr val="004E6C"/>
                </a:solidFill>
              </a:rPr>
              <a:t>сфере образования?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121650" y="5805487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94079"/>
            <a:ext cx="8074025" cy="50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250" spc="-90" dirty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400" b="1" spc="-90" dirty="0">
                <a:solidFill>
                  <a:srgbClr val="08684E"/>
                </a:solidFill>
                <a:latin typeface="Times New Roman"/>
                <a:cs typeface="Times New Roman"/>
              </a:rPr>
              <a:t>Приказ </a:t>
            </a:r>
            <a:r>
              <a:rPr sz="2400" b="1" spc="-15" dirty="0">
                <a:solidFill>
                  <a:srgbClr val="08684E"/>
                </a:solidFill>
                <a:latin typeface="Times New Roman"/>
                <a:cs typeface="Times New Roman"/>
              </a:rPr>
              <a:t>Минобрнауки России </a:t>
            </a:r>
            <a:r>
              <a:rPr sz="2400" b="1" spc="-20" dirty="0">
                <a:solidFill>
                  <a:srgbClr val="08684E"/>
                </a:solidFill>
                <a:latin typeface="Times New Roman"/>
                <a:cs typeface="Times New Roman"/>
              </a:rPr>
              <a:t>от </a:t>
            </a:r>
            <a:r>
              <a:rPr sz="2400" b="1" spc="-15" dirty="0">
                <a:solidFill>
                  <a:srgbClr val="08684E"/>
                </a:solidFill>
                <a:latin typeface="Times New Roman"/>
                <a:cs typeface="Times New Roman"/>
              </a:rPr>
              <a:t>11.12.2018 </a:t>
            </a:r>
            <a:r>
              <a:rPr sz="2400" b="1" spc="-140" dirty="0">
                <a:solidFill>
                  <a:srgbClr val="08684E"/>
                </a:solidFill>
                <a:latin typeface="Times New Roman"/>
                <a:cs typeface="Times New Roman"/>
              </a:rPr>
              <a:t>г. </a:t>
            </a: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№</a:t>
            </a:r>
            <a:r>
              <a:rPr sz="2400" b="1" spc="330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71н</a:t>
            </a:r>
            <a:endParaRPr sz="2400">
              <a:latin typeface="Times New Roman"/>
              <a:cs typeface="Times New Roman"/>
            </a:endParaRPr>
          </a:p>
          <a:p>
            <a:pPr marL="12700" marR="6985">
              <a:lnSpc>
                <a:spcPts val="2590"/>
              </a:lnSpc>
              <a:spcBef>
                <a:spcPts val="185"/>
              </a:spcBef>
              <a:tabLst>
                <a:tab pos="657225" algn="l"/>
                <a:tab pos="3044190" algn="l"/>
                <a:tab pos="4547235" algn="l"/>
                <a:tab pos="6809105" algn="l"/>
                <a:tab pos="7882255" algn="l"/>
              </a:tabLst>
            </a:pP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«О	</a:t>
            </a: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в</a:t>
            </a:r>
            <a:r>
              <a:rPr sz="2400" b="1" spc="-35" dirty="0">
                <a:solidFill>
                  <a:srgbClr val="08684E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д</a:t>
            </a:r>
            <a:r>
              <a:rPr sz="2400" b="1" spc="-55" dirty="0">
                <a:solidFill>
                  <a:srgbClr val="08684E"/>
                </a:solidFill>
                <a:latin typeface="Times New Roman"/>
                <a:cs typeface="Times New Roman"/>
              </a:rPr>
              <a:t>о</a:t>
            </a:r>
            <a:r>
              <a:rPr sz="2400" b="1" spc="5" dirty="0">
                <a:solidFill>
                  <a:srgbClr val="08684E"/>
                </a:solidFill>
                <a:latin typeface="Times New Roman"/>
                <a:cs typeface="Times New Roman"/>
              </a:rPr>
              <a:t>м</a:t>
            </a: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ственных	</a:t>
            </a: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награда</a:t>
            </a: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х	Ми</a:t>
            </a:r>
            <a:r>
              <a:rPr sz="2400" b="1" spc="5" dirty="0">
                <a:solidFill>
                  <a:srgbClr val="08684E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истерств</a:t>
            </a: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а	</a:t>
            </a: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н</a:t>
            </a:r>
            <a:r>
              <a:rPr sz="2400" b="1" spc="-125" dirty="0">
                <a:solidFill>
                  <a:srgbClr val="08684E"/>
                </a:solidFill>
                <a:latin typeface="Times New Roman"/>
                <a:cs typeface="Times New Roman"/>
              </a:rPr>
              <a:t>а</a:t>
            </a:r>
            <a:r>
              <a:rPr sz="2400" b="1" spc="5" dirty="0">
                <a:solidFill>
                  <a:srgbClr val="08684E"/>
                </a:solidFill>
                <a:latin typeface="Times New Roman"/>
                <a:cs typeface="Times New Roman"/>
              </a:rPr>
              <a:t>у</a:t>
            </a: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и	и  </a:t>
            </a:r>
            <a:r>
              <a:rPr sz="2400" b="1" spc="-15" dirty="0">
                <a:solidFill>
                  <a:srgbClr val="08684E"/>
                </a:solidFill>
                <a:latin typeface="Times New Roman"/>
                <a:cs typeface="Times New Roman"/>
              </a:rPr>
              <a:t>высшего </a:t>
            </a:r>
            <a:r>
              <a:rPr sz="2400" b="1" spc="-10" dirty="0">
                <a:solidFill>
                  <a:srgbClr val="08684E"/>
                </a:solidFill>
                <a:latin typeface="Times New Roman"/>
                <a:cs typeface="Times New Roman"/>
              </a:rPr>
              <a:t>образования </a:t>
            </a:r>
            <a:r>
              <a:rPr sz="2400" b="1" spc="-15" dirty="0">
                <a:solidFill>
                  <a:srgbClr val="08684E"/>
                </a:solidFill>
                <a:latin typeface="Times New Roman"/>
                <a:cs typeface="Times New Roman"/>
              </a:rPr>
              <a:t>Российской</a:t>
            </a:r>
            <a:r>
              <a:rPr sz="2400" b="1" spc="45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8684E"/>
                </a:solidFill>
                <a:latin typeface="Times New Roman"/>
                <a:cs typeface="Times New Roman"/>
              </a:rPr>
              <a:t>Федерации»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5"/>
              </a:spcBef>
              <a:tabLst>
                <a:tab pos="669290" algn="l"/>
                <a:tab pos="2288540" algn="l"/>
                <a:tab pos="4391660" algn="l"/>
                <a:tab pos="6388735" algn="l"/>
              </a:tabLst>
            </a:pPr>
            <a:r>
              <a:rPr sz="2400" dirty="0">
                <a:latin typeface="Times New Roman"/>
                <a:cs typeface="Times New Roman"/>
              </a:rPr>
              <a:t>(вместе с </a:t>
            </a:r>
            <a:r>
              <a:rPr sz="2400" spc="-15" dirty="0">
                <a:latin typeface="Times New Roman"/>
                <a:cs typeface="Times New Roman"/>
              </a:rPr>
              <a:t>«Положением </a:t>
            </a:r>
            <a:r>
              <a:rPr sz="2400" dirty="0">
                <a:latin typeface="Times New Roman"/>
                <a:cs typeface="Times New Roman"/>
              </a:rPr>
              <a:t>о </a:t>
            </a:r>
            <a:r>
              <a:rPr sz="2400" spc="-15" dirty="0">
                <a:latin typeface="Times New Roman"/>
                <a:cs typeface="Times New Roman"/>
              </a:rPr>
              <a:t>знаке отличия </a:t>
            </a:r>
            <a:r>
              <a:rPr sz="2400" spc="-10" dirty="0">
                <a:latin typeface="Times New Roman"/>
                <a:cs typeface="Times New Roman"/>
              </a:rPr>
              <a:t>Министерства </a:t>
            </a:r>
            <a:r>
              <a:rPr sz="2400" spc="-30" dirty="0">
                <a:latin typeface="Times New Roman"/>
                <a:cs typeface="Times New Roman"/>
              </a:rPr>
              <a:t>науки  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-5" dirty="0">
                <a:latin typeface="Times New Roman"/>
                <a:cs typeface="Times New Roman"/>
              </a:rPr>
              <a:t>высш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65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	обра</a:t>
            </a:r>
            <a:r>
              <a:rPr sz="2400" spc="-1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ания	</a:t>
            </a:r>
            <a:r>
              <a:rPr sz="2400" spc="-55" dirty="0">
                <a:latin typeface="Times New Roman"/>
                <a:cs typeface="Times New Roman"/>
              </a:rPr>
              <a:t>Р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ссийс</a:t>
            </a:r>
            <a:r>
              <a:rPr sz="2400" spc="-114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ой	</a:t>
            </a:r>
            <a:r>
              <a:rPr sz="2400" spc="-5" dirty="0">
                <a:latin typeface="Times New Roman"/>
                <a:cs typeface="Times New Roman"/>
              </a:rPr>
              <a:t>Ф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дерации»,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415"/>
              </a:lnSpc>
              <a:tabLst>
                <a:tab pos="2094230" algn="l"/>
                <a:tab pos="2512060" algn="l"/>
                <a:tab pos="4777105" algn="l"/>
                <a:tab pos="6196330" algn="l"/>
              </a:tabLst>
            </a:pPr>
            <a:r>
              <a:rPr sz="2400" spc="-15" dirty="0">
                <a:latin typeface="Times New Roman"/>
                <a:cs typeface="Times New Roman"/>
              </a:rPr>
              <a:t>«Положением	</a:t>
            </a:r>
            <a:r>
              <a:rPr sz="2400" dirty="0">
                <a:latin typeface="Times New Roman"/>
                <a:cs typeface="Times New Roman"/>
              </a:rPr>
              <a:t>о	</a:t>
            </a:r>
            <a:r>
              <a:rPr sz="2400" spc="-10" dirty="0">
                <a:latin typeface="Times New Roman"/>
                <a:cs typeface="Times New Roman"/>
              </a:rPr>
              <a:t>ведомственных	</a:t>
            </a:r>
            <a:r>
              <a:rPr sz="2400" spc="-5" dirty="0">
                <a:latin typeface="Times New Roman"/>
                <a:cs typeface="Times New Roman"/>
              </a:rPr>
              <a:t>наградах	</a:t>
            </a:r>
            <a:r>
              <a:rPr sz="2400" spc="-10" dirty="0">
                <a:latin typeface="Times New Roman"/>
                <a:cs typeface="Times New Roman"/>
              </a:rPr>
              <a:t>Министерства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r>
              <a:rPr sz="2400" spc="-25" dirty="0">
                <a:latin typeface="Times New Roman"/>
                <a:cs typeface="Times New Roman"/>
              </a:rPr>
              <a:t>науки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высшего </a:t>
            </a:r>
            <a:r>
              <a:rPr sz="2400" spc="-5" dirty="0">
                <a:latin typeface="Times New Roman"/>
                <a:cs typeface="Times New Roman"/>
              </a:rPr>
              <a:t>образования </a:t>
            </a:r>
            <a:r>
              <a:rPr sz="2400" spc="-15" dirty="0">
                <a:latin typeface="Times New Roman"/>
                <a:cs typeface="Times New Roman"/>
              </a:rPr>
              <a:t>Российской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Федерации»)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735"/>
              </a:lnSpc>
              <a:spcBef>
                <a:spcPts val="2300"/>
              </a:spcBef>
            </a:pPr>
            <a:r>
              <a:rPr sz="2250" spc="-90" dirty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400" b="1" spc="-90" dirty="0">
                <a:solidFill>
                  <a:srgbClr val="08684E"/>
                </a:solidFill>
                <a:latin typeface="Times New Roman"/>
                <a:cs typeface="Times New Roman"/>
              </a:rPr>
              <a:t>Приказ </a:t>
            </a: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Минпросвещения </a:t>
            </a:r>
            <a:r>
              <a:rPr sz="2400" b="1" spc="-15" dirty="0">
                <a:solidFill>
                  <a:srgbClr val="08684E"/>
                </a:solidFill>
                <a:latin typeface="Times New Roman"/>
                <a:cs typeface="Times New Roman"/>
              </a:rPr>
              <a:t>России </a:t>
            </a:r>
            <a:r>
              <a:rPr sz="2400" b="1" spc="-20" dirty="0">
                <a:solidFill>
                  <a:srgbClr val="08684E"/>
                </a:solidFill>
                <a:latin typeface="Times New Roman"/>
                <a:cs typeface="Times New Roman"/>
              </a:rPr>
              <a:t>от </a:t>
            </a: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10.01.2019 </a:t>
            </a:r>
            <a:r>
              <a:rPr sz="2400" b="1" spc="-140" dirty="0">
                <a:solidFill>
                  <a:srgbClr val="08684E"/>
                </a:solidFill>
                <a:latin typeface="Times New Roman"/>
                <a:cs typeface="Times New Roman"/>
              </a:rPr>
              <a:t>г. </a:t>
            </a: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№</a:t>
            </a:r>
            <a:r>
              <a:rPr sz="2400" b="1" spc="515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400" b="1" spc="-270" dirty="0">
                <a:solidFill>
                  <a:srgbClr val="08684E"/>
                </a:solidFill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590"/>
              </a:lnSpc>
              <a:spcBef>
                <a:spcPts val="185"/>
              </a:spcBef>
            </a:pP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«О </a:t>
            </a:r>
            <a:r>
              <a:rPr sz="2400" b="1" spc="-15" dirty="0">
                <a:solidFill>
                  <a:srgbClr val="08684E"/>
                </a:solidFill>
                <a:latin typeface="Times New Roman"/>
                <a:cs typeface="Times New Roman"/>
              </a:rPr>
              <a:t>ведомственном знаке </a:t>
            </a:r>
            <a:r>
              <a:rPr sz="2400" b="1" spc="-20" dirty="0">
                <a:solidFill>
                  <a:srgbClr val="08684E"/>
                </a:solidFill>
                <a:latin typeface="Times New Roman"/>
                <a:cs typeface="Times New Roman"/>
              </a:rPr>
              <a:t>отличия </a:t>
            </a: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Министерства  просвещения </a:t>
            </a:r>
            <a:r>
              <a:rPr sz="2400" b="1" spc="-10" dirty="0">
                <a:solidFill>
                  <a:srgbClr val="08684E"/>
                </a:solidFill>
                <a:latin typeface="Times New Roman"/>
                <a:cs typeface="Times New Roman"/>
              </a:rPr>
              <a:t>Российской </a:t>
            </a: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Федерации, дающем право на  присвоение звания </a:t>
            </a: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«Ветеран</a:t>
            </a:r>
            <a:r>
              <a:rPr sz="2400" b="1" spc="40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8684E"/>
                </a:solidFill>
                <a:latin typeface="Times New Roman"/>
                <a:cs typeface="Times New Roman"/>
              </a:rPr>
              <a:t>труда»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415"/>
              </a:lnSpc>
            </a:pPr>
            <a:r>
              <a:rPr sz="2400" dirty="0">
                <a:latin typeface="Times New Roman"/>
                <a:cs typeface="Times New Roman"/>
              </a:rPr>
              <a:t>(вместе   с   </a:t>
            </a:r>
            <a:r>
              <a:rPr sz="2400" spc="-15" dirty="0">
                <a:latin typeface="Times New Roman"/>
                <a:cs typeface="Times New Roman"/>
              </a:rPr>
              <a:t>«Положением 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   </a:t>
            </a:r>
            <a:r>
              <a:rPr sz="2400" spc="-15" dirty="0">
                <a:latin typeface="Times New Roman"/>
                <a:cs typeface="Times New Roman"/>
              </a:rPr>
              <a:t>ведомственном 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знаке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отличия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595"/>
              </a:lnSpc>
            </a:pPr>
            <a:r>
              <a:rPr sz="2400" spc="-5" dirty="0">
                <a:latin typeface="Times New Roman"/>
                <a:cs typeface="Times New Roman"/>
              </a:rPr>
              <a:t>Министерства     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просвещения       </a:t>
            </a:r>
            <a:r>
              <a:rPr sz="2400" spc="-15" dirty="0">
                <a:latin typeface="Times New Roman"/>
                <a:cs typeface="Times New Roman"/>
              </a:rPr>
              <a:t>Российской     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Федерации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735"/>
              </a:lnSpc>
            </a:pPr>
            <a:r>
              <a:rPr sz="2400" spc="-10" dirty="0">
                <a:latin typeface="Times New Roman"/>
                <a:cs typeface="Times New Roman"/>
              </a:rPr>
              <a:t>«Отличник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просвещения»)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72450" y="5949950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1125600"/>
            <a:ext cx="7704455" cy="1943100"/>
          </a:xfrm>
          <a:custGeom>
            <a:avLst/>
            <a:gdLst/>
            <a:ahLst/>
            <a:cxnLst/>
            <a:rect l="l" t="t" r="r" b="b"/>
            <a:pathLst>
              <a:path w="7704455" h="1943100">
                <a:moveTo>
                  <a:pt x="7380224" y="0"/>
                </a:moveTo>
                <a:lnTo>
                  <a:pt x="323850" y="0"/>
                </a:lnTo>
                <a:lnTo>
                  <a:pt x="275994" y="3509"/>
                </a:lnTo>
                <a:lnTo>
                  <a:pt x="230319" y="13704"/>
                </a:lnTo>
                <a:lnTo>
                  <a:pt x="187324" y="30085"/>
                </a:lnTo>
                <a:lnTo>
                  <a:pt x="147511" y="52152"/>
                </a:lnTo>
                <a:lnTo>
                  <a:pt x="111381" y="79406"/>
                </a:lnTo>
                <a:lnTo>
                  <a:pt x="79436" y="111345"/>
                </a:lnTo>
                <a:lnTo>
                  <a:pt x="52175" y="147472"/>
                </a:lnTo>
                <a:lnTo>
                  <a:pt x="30099" y="187285"/>
                </a:lnTo>
                <a:lnTo>
                  <a:pt x="13711" y="230286"/>
                </a:lnTo>
                <a:lnTo>
                  <a:pt x="3511" y="275974"/>
                </a:lnTo>
                <a:lnTo>
                  <a:pt x="0" y="323850"/>
                </a:lnTo>
                <a:lnTo>
                  <a:pt x="0" y="1619123"/>
                </a:lnTo>
                <a:lnTo>
                  <a:pt x="3511" y="1666998"/>
                </a:lnTo>
                <a:lnTo>
                  <a:pt x="13711" y="1712686"/>
                </a:lnTo>
                <a:lnTo>
                  <a:pt x="30099" y="1755687"/>
                </a:lnTo>
                <a:lnTo>
                  <a:pt x="52175" y="1795500"/>
                </a:lnTo>
                <a:lnTo>
                  <a:pt x="79436" y="1831627"/>
                </a:lnTo>
                <a:lnTo>
                  <a:pt x="111381" y="1863566"/>
                </a:lnTo>
                <a:lnTo>
                  <a:pt x="147511" y="1890820"/>
                </a:lnTo>
                <a:lnTo>
                  <a:pt x="187324" y="1912887"/>
                </a:lnTo>
                <a:lnTo>
                  <a:pt x="230319" y="1929268"/>
                </a:lnTo>
                <a:lnTo>
                  <a:pt x="275994" y="1939463"/>
                </a:lnTo>
                <a:lnTo>
                  <a:pt x="323850" y="1942973"/>
                </a:lnTo>
                <a:lnTo>
                  <a:pt x="7380224" y="1942973"/>
                </a:lnTo>
                <a:lnTo>
                  <a:pt x="7428102" y="1939463"/>
                </a:lnTo>
                <a:lnTo>
                  <a:pt x="7473798" y="1929268"/>
                </a:lnTo>
                <a:lnTo>
                  <a:pt x="7516811" y="1912887"/>
                </a:lnTo>
                <a:lnTo>
                  <a:pt x="7556639" y="1890820"/>
                </a:lnTo>
                <a:lnTo>
                  <a:pt x="7592782" y="1863566"/>
                </a:lnTo>
                <a:lnTo>
                  <a:pt x="7624740" y="1831627"/>
                </a:lnTo>
                <a:lnTo>
                  <a:pt x="7652010" y="1795500"/>
                </a:lnTo>
                <a:lnTo>
                  <a:pt x="7674092" y="1755687"/>
                </a:lnTo>
                <a:lnTo>
                  <a:pt x="7690485" y="1712686"/>
                </a:lnTo>
                <a:lnTo>
                  <a:pt x="7700688" y="1666998"/>
                </a:lnTo>
                <a:lnTo>
                  <a:pt x="7704201" y="1619123"/>
                </a:lnTo>
                <a:lnTo>
                  <a:pt x="7704201" y="323850"/>
                </a:lnTo>
                <a:lnTo>
                  <a:pt x="7700688" y="275974"/>
                </a:lnTo>
                <a:lnTo>
                  <a:pt x="7690485" y="230286"/>
                </a:lnTo>
                <a:lnTo>
                  <a:pt x="7674092" y="187285"/>
                </a:lnTo>
                <a:lnTo>
                  <a:pt x="7652010" y="147472"/>
                </a:lnTo>
                <a:lnTo>
                  <a:pt x="7624740" y="111345"/>
                </a:lnTo>
                <a:lnTo>
                  <a:pt x="7592782" y="79406"/>
                </a:lnTo>
                <a:lnTo>
                  <a:pt x="7556639" y="52152"/>
                </a:lnTo>
                <a:lnTo>
                  <a:pt x="7516811" y="30085"/>
                </a:lnTo>
                <a:lnTo>
                  <a:pt x="7473798" y="13704"/>
                </a:lnTo>
                <a:lnTo>
                  <a:pt x="7428102" y="3509"/>
                </a:lnTo>
                <a:lnTo>
                  <a:pt x="7380224" y="0"/>
                </a:lnTo>
                <a:close/>
              </a:path>
            </a:pathLst>
          </a:custGeom>
          <a:solidFill>
            <a:srgbClr val="DBE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650" y="1125600"/>
            <a:ext cx="7704455" cy="1943100"/>
          </a:xfrm>
          <a:custGeom>
            <a:avLst/>
            <a:gdLst/>
            <a:ahLst/>
            <a:cxnLst/>
            <a:rect l="l" t="t" r="r" b="b"/>
            <a:pathLst>
              <a:path w="7704455" h="1943100">
                <a:moveTo>
                  <a:pt x="0" y="323850"/>
                </a:moveTo>
                <a:lnTo>
                  <a:pt x="3511" y="275974"/>
                </a:lnTo>
                <a:lnTo>
                  <a:pt x="13711" y="230286"/>
                </a:lnTo>
                <a:lnTo>
                  <a:pt x="30099" y="187285"/>
                </a:lnTo>
                <a:lnTo>
                  <a:pt x="52175" y="147472"/>
                </a:lnTo>
                <a:lnTo>
                  <a:pt x="79436" y="111345"/>
                </a:lnTo>
                <a:lnTo>
                  <a:pt x="111381" y="79406"/>
                </a:lnTo>
                <a:lnTo>
                  <a:pt x="147511" y="52152"/>
                </a:lnTo>
                <a:lnTo>
                  <a:pt x="187324" y="30085"/>
                </a:lnTo>
                <a:lnTo>
                  <a:pt x="230319" y="13704"/>
                </a:lnTo>
                <a:lnTo>
                  <a:pt x="275994" y="3509"/>
                </a:lnTo>
                <a:lnTo>
                  <a:pt x="323850" y="0"/>
                </a:lnTo>
                <a:lnTo>
                  <a:pt x="7380224" y="0"/>
                </a:lnTo>
                <a:lnTo>
                  <a:pt x="7428102" y="3509"/>
                </a:lnTo>
                <a:lnTo>
                  <a:pt x="7473798" y="13704"/>
                </a:lnTo>
                <a:lnTo>
                  <a:pt x="7516811" y="30085"/>
                </a:lnTo>
                <a:lnTo>
                  <a:pt x="7556639" y="52152"/>
                </a:lnTo>
                <a:lnTo>
                  <a:pt x="7592782" y="79406"/>
                </a:lnTo>
                <a:lnTo>
                  <a:pt x="7624740" y="111345"/>
                </a:lnTo>
                <a:lnTo>
                  <a:pt x="7652010" y="147472"/>
                </a:lnTo>
                <a:lnTo>
                  <a:pt x="7674092" y="187285"/>
                </a:lnTo>
                <a:lnTo>
                  <a:pt x="7690485" y="230286"/>
                </a:lnTo>
                <a:lnTo>
                  <a:pt x="7700688" y="275974"/>
                </a:lnTo>
                <a:lnTo>
                  <a:pt x="7704201" y="323850"/>
                </a:lnTo>
                <a:lnTo>
                  <a:pt x="7704201" y="1619123"/>
                </a:lnTo>
                <a:lnTo>
                  <a:pt x="7700688" y="1666998"/>
                </a:lnTo>
                <a:lnTo>
                  <a:pt x="7690485" y="1712686"/>
                </a:lnTo>
                <a:lnTo>
                  <a:pt x="7674092" y="1755687"/>
                </a:lnTo>
                <a:lnTo>
                  <a:pt x="7652010" y="1795500"/>
                </a:lnTo>
                <a:lnTo>
                  <a:pt x="7624740" y="1831627"/>
                </a:lnTo>
                <a:lnTo>
                  <a:pt x="7592782" y="1863566"/>
                </a:lnTo>
                <a:lnTo>
                  <a:pt x="7556639" y="1890820"/>
                </a:lnTo>
                <a:lnTo>
                  <a:pt x="7516811" y="1912887"/>
                </a:lnTo>
                <a:lnTo>
                  <a:pt x="7473798" y="1929268"/>
                </a:lnTo>
                <a:lnTo>
                  <a:pt x="7428102" y="1939463"/>
                </a:lnTo>
                <a:lnTo>
                  <a:pt x="7380224" y="1942973"/>
                </a:lnTo>
                <a:lnTo>
                  <a:pt x="323850" y="1942973"/>
                </a:lnTo>
                <a:lnTo>
                  <a:pt x="275994" y="1939463"/>
                </a:lnTo>
                <a:lnTo>
                  <a:pt x="230319" y="1929268"/>
                </a:lnTo>
                <a:lnTo>
                  <a:pt x="187324" y="1912887"/>
                </a:lnTo>
                <a:lnTo>
                  <a:pt x="147511" y="1890820"/>
                </a:lnTo>
                <a:lnTo>
                  <a:pt x="111381" y="1863566"/>
                </a:lnTo>
                <a:lnTo>
                  <a:pt x="79436" y="1831627"/>
                </a:lnTo>
                <a:lnTo>
                  <a:pt x="52175" y="1795500"/>
                </a:lnTo>
                <a:lnTo>
                  <a:pt x="30099" y="1755687"/>
                </a:lnTo>
                <a:lnTo>
                  <a:pt x="13711" y="1712686"/>
                </a:lnTo>
                <a:lnTo>
                  <a:pt x="3511" y="1666998"/>
                </a:lnTo>
                <a:lnTo>
                  <a:pt x="0" y="1619123"/>
                </a:lnTo>
                <a:lnTo>
                  <a:pt x="0" y="323850"/>
                </a:lnTo>
                <a:close/>
              </a:path>
            </a:pathLst>
          </a:custGeom>
          <a:ln w="25400">
            <a:solidFill>
              <a:srgbClr val="54A8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6797" y="1525346"/>
            <a:ext cx="72231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8684E"/>
                </a:solidFill>
                <a:latin typeface="Times New Roman"/>
                <a:cs typeface="Times New Roman"/>
              </a:rPr>
              <a:t>Ведомственный </a:t>
            </a: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знак</a:t>
            </a:r>
            <a:r>
              <a:rPr sz="2400" b="1" spc="35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8684E"/>
                </a:solidFill>
                <a:latin typeface="Times New Roman"/>
                <a:cs typeface="Times New Roman"/>
              </a:rPr>
              <a:t>отличия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Министерства </a:t>
            </a: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просвещения </a:t>
            </a:r>
            <a:r>
              <a:rPr sz="2400" b="1" spc="-15" dirty="0">
                <a:solidFill>
                  <a:srgbClr val="08684E"/>
                </a:solidFill>
                <a:latin typeface="Times New Roman"/>
                <a:cs typeface="Times New Roman"/>
              </a:rPr>
              <a:t>Российской</a:t>
            </a:r>
            <a:r>
              <a:rPr sz="2400" b="1" spc="-20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Федерации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08684E"/>
                </a:solidFill>
                <a:latin typeface="Times New Roman"/>
                <a:cs typeface="Times New Roman"/>
              </a:rPr>
              <a:t>«Отличник</a:t>
            </a:r>
            <a:r>
              <a:rPr sz="2400" b="1" spc="5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просвещения»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650" y="3429000"/>
            <a:ext cx="7777480" cy="1871980"/>
          </a:xfrm>
          <a:custGeom>
            <a:avLst/>
            <a:gdLst/>
            <a:ahLst/>
            <a:cxnLst/>
            <a:rect l="l" t="t" r="r" b="b"/>
            <a:pathLst>
              <a:path w="7777480" h="1871979">
                <a:moveTo>
                  <a:pt x="7465186" y="0"/>
                </a:moveTo>
                <a:lnTo>
                  <a:pt x="311950" y="0"/>
                </a:lnTo>
                <a:lnTo>
                  <a:pt x="265851" y="3383"/>
                </a:lnTo>
                <a:lnTo>
                  <a:pt x="221853" y="13210"/>
                </a:lnTo>
                <a:lnTo>
                  <a:pt x="180438" y="28998"/>
                </a:lnTo>
                <a:lnTo>
                  <a:pt x="142088" y="50264"/>
                </a:lnTo>
                <a:lnTo>
                  <a:pt x="107286" y="76524"/>
                </a:lnTo>
                <a:lnTo>
                  <a:pt x="76515" y="107296"/>
                </a:lnTo>
                <a:lnTo>
                  <a:pt x="50256" y="142095"/>
                </a:lnTo>
                <a:lnTo>
                  <a:pt x="28992" y="180440"/>
                </a:lnTo>
                <a:lnTo>
                  <a:pt x="13207" y="221846"/>
                </a:lnTo>
                <a:lnTo>
                  <a:pt x="3382" y="265831"/>
                </a:lnTo>
                <a:lnTo>
                  <a:pt x="0" y="311912"/>
                </a:lnTo>
                <a:lnTo>
                  <a:pt x="0" y="1559687"/>
                </a:lnTo>
                <a:lnTo>
                  <a:pt x="3382" y="1605798"/>
                </a:lnTo>
                <a:lnTo>
                  <a:pt x="13207" y="1649809"/>
                </a:lnTo>
                <a:lnTo>
                  <a:pt x="28992" y="1691236"/>
                </a:lnTo>
                <a:lnTo>
                  <a:pt x="50256" y="1729597"/>
                </a:lnTo>
                <a:lnTo>
                  <a:pt x="76515" y="1764409"/>
                </a:lnTo>
                <a:lnTo>
                  <a:pt x="107286" y="1795189"/>
                </a:lnTo>
                <a:lnTo>
                  <a:pt x="142088" y="1821455"/>
                </a:lnTo>
                <a:lnTo>
                  <a:pt x="180438" y="1842725"/>
                </a:lnTo>
                <a:lnTo>
                  <a:pt x="221853" y="1858514"/>
                </a:lnTo>
                <a:lnTo>
                  <a:pt x="265851" y="1868342"/>
                </a:lnTo>
                <a:lnTo>
                  <a:pt x="311950" y="1871726"/>
                </a:lnTo>
                <a:lnTo>
                  <a:pt x="7465186" y="1871726"/>
                </a:lnTo>
                <a:lnTo>
                  <a:pt x="7511298" y="1868342"/>
                </a:lnTo>
                <a:lnTo>
                  <a:pt x="7555309" y="1858514"/>
                </a:lnTo>
                <a:lnTo>
                  <a:pt x="7596736" y="1842725"/>
                </a:lnTo>
                <a:lnTo>
                  <a:pt x="7635097" y="1821455"/>
                </a:lnTo>
                <a:lnTo>
                  <a:pt x="7669909" y="1795189"/>
                </a:lnTo>
                <a:lnTo>
                  <a:pt x="7700689" y="1764409"/>
                </a:lnTo>
                <a:lnTo>
                  <a:pt x="7726955" y="1729597"/>
                </a:lnTo>
                <a:lnTo>
                  <a:pt x="7748225" y="1691236"/>
                </a:lnTo>
                <a:lnTo>
                  <a:pt x="7764014" y="1649809"/>
                </a:lnTo>
                <a:lnTo>
                  <a:pt x="7773842" y="1605798"/>
                </a:lnTo>
                <a:lnTo>
                  <a:pt x="7777226" y="1559687"/>
                </a:lnTo>
                <a:lnTo>
                  <a:pt x="7777226" y="311912"/>
                </a:lnTo>
                <a:lnTo>
                  <a:pt x="7773842" y="265831"/>
                </a:lnTo>
                <a:lnTo>
                  <a:pt x="7764014" y="221846"/>
                </a:lnTo>
                <a:lnTo>
                  <a:pt x="7748225" y="180440"/>
                </a:lnTo>
                <a:lnTo>
                  <a:pt x="7726955" y="142095"/>
                </a:lnTo>
                <a:lnTo>
                  <a:pt x="7700689" y="107296"/>
                </a:lnTo>
                <a:lnTo>
                  <a:pt x="7669909" y="76524"/>
                </a:lnTo>
                <a:lnTo>
                  <a:pt x="7635097" y="50264"/>
                </a:lnTo>
                <a:lnTo>
                  <a:pt x="7596736" y="28998"/>
                </a:lnTo>
                <a:lnTo>
                  <a:pt x="7555309" y="13210"/>
                </a:lnTo>
                <a:lnTo>
                  <a:pt x="7511298" y="3383"/>
                </a:lnTo>
                <a:lnTo>
                  <a:pt x="7465186" y="0"/>
                </a:lnTo>
                <a:close/>
              </a:path>
            </a:pathLst>
          </a:custGeom>
          <a:solidFill>
            <a:srgbClr val="DBE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650" y="3429000"/>
            <a:ext cx="7777480" cy="1871980"/>
          </a:xfrm>
          <a:custGeom>
            <a:avLst/>
            <a:gdLst/>
            <a:ahLst/>
            <a:cxnLst/>
            <a:rect l="l" t="t" r="r" b="b"/>
            <a:pathLst>
              <a:path w="7777480" h="1871979">
                <a:moveTo>
                  <a:pt x="0" y="311912"/>
                </a:moveTo>
                <a:lnTo>
                  <a:pt x="3382" y="265831"/>
                </a:lnTo>
                <a:lnTo>
                  <a:pt x="13207" y="221846"/>
                </a:lnTo>
                <a:lnTo>
                  <a:pt x="28992" y="180440"/>
                </a:lnTo>
                <a:lnTo>
                  <a:pt x="50256" y="142095"/>
                </a:lnTo>
                <a:lnTo>
                  <a:pt x="76515" y="107296"/>
                </a:lnTo>
                <a:lnTo>
                  <a:pt x="107286" y="76524"/>
                </a:lnTo>
                <a:lnTo>
                  <a:pt x="142088" y="50264"/>
                </a:lnTo>
                <a:lnTo>
                  <a:pt x="180438" y="28998"/>
                </a:lnTo>
                <a:lnTo>
                  <a:pt x="221853" y="13210"/>
                </a:lnTo>
                <a:lnTo>
                  <a:pt x="265851" y="3383"/>
                </a:lnTo>
                <a:lnTo>
                  <a:pt x="311950" y="0"/>
                </a:lnTo>
                <a:lnTo>
                  <a:pt x="7465186" y="0"/>
                </a:lnTo>
                <a:lnTo>
                  <a:pt x="7511298" y="3383"/>
                </a:lnTo>
                <a:lnTo>
                  <a:pt x="7555309" y="13210"/>
                </a:lnTo>
                <a:lnTo>
                  <a:pt x="7596736" y="28998"/>
                </a:lnTo>
                <a:lnTo>
                  <a:pt x="7635097" y="50264"/>
                </a:lnTo>
                <a:lnTo>
                  <a:pt x="7669909" y="76524"/>
                </a:lnTo>
                <a:lnTo>
                  <a:pt x="7700689" y="107296"/>
                </a:lnTo>
                <a:lnTo>
                  <a:pt x="7726955" y="142095"/>
                </a:lnTo>
                <a:lnTo>
                  <a:pt x="7748225" y="180440"/>
                </a:lnTo>
                <a:lnTo>
                  <a:pt x="7764014" y="221846"/>
                </a:lnTo>
                <a:lnTo>
                  <a:pt x="7773842" y="265831"/>
                </a:lnTo>
                <a:lnTo>
                  <a:pt x="7777226" y="311912"/>
                </a:lnTo>
                <a:lnTo>
                  <a:pt x="7777226" y="1559687"/>
                </a:lnTo>
                <a:lnTo>
                  <a:pt x="7773842" y="1605798"/>
                </a:lnTo>
                <a:lnTo>
                  <a:pt x="7764014" y="1649809"/>
                </a:lnTo>
                <a:lnTo>
                  <a:pt x="7748225" y="1691236"/>
                </a:lnTo>
                <a:lnTo>
                  <a:pt x="7726955" y="1729597"/>
                </a:lnTo>
                <a:lnTo>
                  <a:pt x="7700689" y="1764409"/>
                </a:lnTo>
                <a:lnTo>
                  <a:pt x="7669909" y="1795189"/>
                </a:lnTo>
                <a:lnTo>
                  <a:pt x="7635097" y="1821455"/>
                </a:lnTo>
                <a:lnTo>
                  <a:pt x="7596736" y="1842725"/>
                </a:lnTo>
                <a:lnTo>
                  <a:pt x="7555309" y="1858514"/>
                </a:lnTo>
                <a:lnTo>
                  <a:pt x="7511298" y="1868342"/>
                </a:lnTo>
                <a:lnTo>
                  <a:pt x="7465186" y="1871726"/>
                </a:lnTo>
                <a:lnTo>
                  <a:pt x="311950" y="1871726"/>
                </a:lnTo>
                <a:lnTo>
                  <a:pt x="265851" y="1868342"/>
                </a:lnTo>
                <a:lnTo>
                  <a:pt x="221853" y="1858514"/>
                </a:lnTo>
                <a:lnTo>
                  <a:pt x="180438" y="1842725"/>
                </a:lnTo>
                <a:lnTo>
                  <a:pt x="142088" y="1821455"/>
                </a:lnTo>
                <a:lnTo>
                  <a:pt x="107286" y="1795189"/>
                </a:lnTo>
                <a:lnTo>
                  <a:pt x="76515" y="1764409"/>
                </a:lnTo>
                <a:lnTo>
                  <a:pt x="50256" y="1729597"/>
                </a:lnTo>
                <a:lnTo>
                  <a:pt x="28992" y="1691236"/>
                </a:lnTo>
                <a:lnTo>
                  <a:pt x="13207" y="1649809"/>
                </a:lnTo>
                <a:lnTo>
                  <a:pt x="3382" y="1605798"/>
                </a:lnTo>
                <a:lnTo>
                  <a:pt x="0" y="1559687"/>
                </a:lnTo>
                <a:lnTo>
                  <a:pt x="0" y="311912"/>
                </a:lnTo>
                <a:close/>
              </a:path>
            </a:pathLst>
          </a:custGeom>
          <a:ln w="25399">
            <a:solidFill>
              <a:srgbClr val="54A8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26591" y="3976878"/>
            <a:ext cx="6438900" cy="7493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18185" marR="5080" indent="-706120">
              <a:lnSpc>
                <a:spcPts val="2820"/>
              </a:lnSpc>
              <a:spcBef>
                <a:spcPts val="240"/>
              </a:spcBef>
            </a:pP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Знак </a:t>
            </a:r>
            <a:r>
              <a:rPr sz="2400" b="1" spc="-20" dirty="0">
                <a:solidFill>
                  <a:srgbClr val="08684E"/>
                </a:solidFill>
                <a:latin typeface="Times New Roman"/>
                <a:cs typeface="Times New Roman"/>
              </a:rPr>
              <a:t>отличия </a:t>
            </a: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Министерства </a:t>
            </a:r>
            <a:r>
              <a:rPr sz="2400" b="1" spc="-30" dirty="0">
                <a:solidFill>
                  <a:srgbClr val="08684E"/>
                </a:solidFill>
                <a:latin typeface="Times New Roman"/>
                <a:cs typeface="Times New Roman"/>
              </a:rPr>
              <a:t>науки </a:t>
            </a:r>
            <a:r>
              <a:rPr sz="2400" b="1" dirty="0">
                <a:solidFill>
                  <a:srgbClr val="08684E"/>
                </a:solidFill>
                <a:latin typeface="Times New Roman"/>
                <a:cs typeface="Times New Roman"/>
              </a:rPr>
              <a:t>и </a:t>
            </a:r>
            <a:r>
              <a:rPr sz="2400" b="1" spc="-15" dirty="0">
                <a:solidFill>
                  <a:srgbClr val="08684E"/>
                </a:solidFill>
                <a:latin typeface="Times New Roman"/>
                <a:cs typeface="Times New Roman"/>
              </a:rPr>
              <a:t>высшего  </a:t>
            </a:r>
            <a:r>
              <a:rPr sz="2400" b="1" spc="-10" dirty="0">
                <a:solidFill>
                  <a:srgbClr val="08684E"/>
                </a:solidFill>
                <a:latin typeface="Times New Roman"/>
                <a:cs typeface="Times New Roman"/>
              </a:rPr>
              <a:t>образования </a:t>
            </a:r>
            <a:r>
              <a:rPr sz="2400" b="1" spc="-15" dirty="0">
                <a:solidFill>
                  <a:srgbClr val="08684E"/>
                </a:solidFill>
                <a:latin typeface="Times New Roman"/>
                <a:cs typeface="Times New Roman"/>
              </a:rPr>
              <a:t>Российской</a:t>
            </a:r>
            <a:r>
              <a:rPr sz="2400" b="1" spc="25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Федерации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28051" y="5732462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 marR="5080" algn="ctr">
              <a:lnSpc>
                <a:spcPct val="100000"/>
              </a:lnSpc>
              <a:spcBef>
                <a:spcPts val="105"/>
              </a:spcBef>
            </a:pPr>
            <a:r>
              <a:rPr sz="4400" spc="-20" dirty="0">
                <a:solidFill>
                  <a:srgbClr val="004E6C"/>
                </a:solidFill>
              </a:rPr>
              <a:t>Как </a:t>
            </a:r>
            <a:r>
              <a:rPr sz="4400" spc="-10" dirty="0">
                <a:solidFill>
                  <a:srgbClr val="004E6C"/>
                </a:solidFill>
              </a:rPr>
              <a:t>получить</a:t>
            </a:r>
            <a:r>
              <a:rPr sz="4400" spc="-55" dirty="0">
                <a:solidFill>
                  <a:srgbClr val="004E6C"/>
                </a:solidFill>
              </a:rPr>
              <a:t> </a:t>
            </a:r>
            <a:r>
              <a:rPr sz="4400" spc="-15" dirty="0">
                <a:solidFill>
                  <a:srgbClr val="004E6C"/>
                </a:solidFill>
              </a:rPr>
              <a:t>ведомственный  </a:t>
            </a:r>
            <a:r>
              <a:rPr sz="4400" dirty="0">
                <a:solidFill>
                  <a:srgbClr val="004E6C"/>
                </a:solidFill>
              </a:rPr>
              <a:t>знак</a:t>
            </a:r>
            <a:r>
              <a:rPr sz="4400" spc="-5" dirty="0">
                <a:solidFill>
                  <a:srgbClr val="004E6C"/>
                </a:solidFill>
              </a:rPr>
              <a:t> </a:t>
            </a:r>
            <a:r>
              <a:rPr sz="4400" spc="-30" dirty="0">
                <a:solidFill>
                  <a:srgbClr val="004E6C"/>
                </a:solidFill>
              </a:rPr>
              <a:t>отличия</a:t>
            </a:r>
            <a:endParaRPr sz="4400"/>
          </a:p>
          <a:p>
            <a:pPr marL="247650" marR="219710" algn="ctr">
              <a:lnSpc>
                <a:spcPts val="5180"/>
              </a:lnSpc>
              <a:spcBef>
                <a:spcPts val="259"/>
              </a:spcBef>
            </a:pPr>
            <a:r>
              <a:rPr sz="4400" spc="-5" dirty="0">
                <a:solidFill>
                  <a:srgbClr val="004E6C"/>
                </a:solidFill>
              </a:rPr>
              <a:t>Министерства просвещения  </a:t>
            </a:r>
            <a:r>
              <a:rPr sz="4400" spc="-20" dirty="0">
                <a:solidFill>
                  <a:srgbClr val="004E6C"/>
                </a:solidFill>
              </a:rPr>
              <a:t>Российской</a:t>
            </a:r>
            <a:r>
              <a:rPr sz="4400" spc="-15" dirty="0">
                <a:solidFill>
                  <a:srgbClr val="004E6C"/>
                </a:solidFill>
              </a:rPr>
              <a:t> </a:t>
            </a:r>
            <a:r>
              <a:rPr sz="4400" spc="-5" dirty="0">
                <a:solidFill>
                  <a:srgbClr val="004E6C"/>
                </a:solidFill>
              </a:rPr>
              <a:t>Федерации?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028051" y="5732462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 marR="5080" algn="ctr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C00000"/>
                </a:solidFill>
              </a:rPr>
              <a:t>Ведомственный </a:t>
            </a:r>
            <a:r>
              <a:rPr sz="4000" spc="-5" dirty="0">
                <a:solidFill>
                  <a:srgbClr val="C00000"/>
                </a:solidFill>
              </a:rPr>
              <a:t>знак </a:t>
            </a:r>
            <a:r>
              <a:rPr sz="4000" spc="-30" dirty="0">
                <a:solidFill>
                  <a:srgbClr val="C00000"/>
                </a:solidFill>
              </a:rPr>
              <a:t>отличия  </a:t>
            </a:r>
            <a:r>
              <a:rPr sz="4000" spc="-5" dirty="0">
                <a:solidFill>
                  <a:srgbClr val="C00000"/>
                </a:solidFill>
              </a:rPr>
              <a:t>Министерства </a:t>
            </a:r>
            <a:r>
              <a:rPr sz="4000" spc="-10" dirty="0">
                <a:solidFill>
                  <a:srgbClr val="C00000"/>
                </a:solidFill>
              </a:rPr>
              <a:t>просвещения  </a:t>
            </a:r>
            <a:r>
              <a:rPr sz="4000" spc="-20" dirty="0">
                <a:solidFill>
                  <a:srgbClr val="C00000"/>
                </a:solidFill>
              </a:rPr>
              <a:t>Российской</a:t>
            </a:r>
            <a:r>
              <a:rPr sz="4000" spc="-30" dirty="0">
                <a:solidFill>
                  <a:srgbClr val="C00000"/>
                </a:solidFill>
              </a:rPr>
              <a:t> </a:t>
            </a:r>
            <a:r>
              <a:rPr sz="4000" spc="-10" dirty="0">
                <a:solidFill>
                  <a:srgbClr val="C00000"/>
                </a:solidFill>
              </a:rPr>
              <a:t>Федерации</a:t>
            </a:r>
            <a:endParaRPr sz="4000"/>
          </a:p>
          <a:p>
            <a:pPr marL="68580" algn="ctr">
              <a:lnSpc>
                <a:spcPct val="100000"/>
              </a:lnSpc>
            </a:pPr>
            <a:r>
              <a:rPr sz="4000" spc="-15" dirty="0">
                <a:solidFill>
                  <a:srgbClr val="C00000"/>
                </a:solidFill>
              </a:rPr>
              <a:t>«Отличник</a:t>
            </a:r>
            <a:r>
              <a:rPr sz="4000" spc="-40" dirty="0">
                <a:solidFill>
                  <a:srgbClr val="C00000"/>
                </a:solidFill>
              </a:rPr>
              <a:t> </a:t>
            </a:r>
            <a:r>
              <a:rPr sz="4000" spc="-10" dirty="0">
                <a:solidFill>
                  <a:srgbClr val="C00000"/>
                </a:solidFill>
              </a:rPr>
              <a:t>просвещения»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028051" y="5732462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5870" y="1514043"/>
            <a:ext cx="75095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Письмо </a:t>
            </a:r>
            <a:r>
              <a:rPr sz="2400" i="1" spc="5" dirty="0">
                <a:latin typeface="Times New Roman"/>
                <a:cs typeface="Times New Roman"/>
              </a:rPr>
              <a:t>Минпросвещения </a:t>
            </a:r>
            <a:r>
              <a:rPr sz="2400" i="1" spc="-15" dirty="0">
                <a:latin typeface="Times New Roman"/>
                <a:cs typeface="Times New Roman"/>
              </a:rPr>
              <a:t>России </a:t>
            </a:r>
            <a:r>
              <a:rPr sz="2400" i="1" dirty="0">
                <a:latin typeface="Times New Roman"/>
                <a:cs typeface="Times New Roman"/>
              </a:rPr>
              <a:t>от 05.08.2019 №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12-453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Методические </a:t>
            </a:r>
            <a:r>
              <a:rPr spc="-15" dirty="0"/>
              <a:t>рекомендации </a:t>
            </a:r>
            <a:r>
              <a:rPr spc="-5" dirty="0"/>
              <a:t>о </a:t>
            </a:r>
            <a:r>
              <a:rPr spc="-20" dirty="0"/>
              <a:t>порядке </a:t>
            </a:r>
            <a:r>
              <a:rPr spc="-10" dirty="0"/>
              <a:t>оформления  </a:t>
            </a:r>
            <a:r>
              <a:rPr spc="-5" dirty="0"/>
              <a:t>и </a:t>
            </a:r>
            <a:r>
              <a:rPr spc="-10" dirty="0"/>
              <a:t>представления </a:t>
            </a:r>
            <a:r>
              <a:rPr spc="-25" dirty="0"/>
              <a:t>документов </a:t>
            </a:r>
            <a:r>
              <a:rPr spc="-5" dirty="0"/>
              <a:t>о</a:t>
            </a:r>
            <a:r>
              <a:rPr spc="45" dirty="0"/>
              <a:t> </a:t>
            </a:r>
            <a:r>
              <a:rPr spc="-10" dirty="0"/>
              <a:t>награждении</a:t>
            </a:r>
          </a:p>
          <a:p>
            <a:pPr marL="108585" marR="97155" indent="1905" algn="ctr">
              <a:lnSpc>
                <a:spcPct val="100000"/>
              </a:lnSpc>
            </a:pPr>
            <a:r>
              <a:rPr spc="-15" dirty="0"/>
              <a:t>ведомственными </a:t>
            </a:r>
            <a:r>
              <a:rPr spc="-5" dirty="0"/>
              <a:t>наградами Минпросвещения  </a:t>
            </a:r>
            <a:r>
              <a:rPr spc="-15" dirty="0"/>
              <a:t>России </a:t>
            </a:r>
            <a:r>
              <a:rPr spc="-5" dirty="0"/>
              <a:t>и </a:t>
            </a:r>
            <a:r>
              <a:rPr spc="-20" dirty="0"/>
              <a:t>знаком </a:t>
            </a:r>
            <a:r>
              <a:rPr spc="-25" dirty="0"/>
              <a:t>отличия </a:t>
            </a:r>
            <a:r>
              <a:rPr spc="-5" dirty="0"/>
              <a:t>Минпросвещения</a:t>
            </a:r>
            <a:r>
              <a:rPr spc="70" dirty="0"/>
              <a:t> </a:t>
            </a:r>
            <a:r>
              <a:rPr spc="-15" dirty="0"/>
              <a:t>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3189" y="4061282"/>
            <a:ext cx="4275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Times New Roman"/>
                <a:cs typeface="Times New Roman"/>
              </a:rPr>
              <a:t>«Отличник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просвещения»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28051" y="5732462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701" y="784606"/>
            <a:ext cx="79425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0" marR="5080" indent="-908685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C00000"/>
                </a:solidFill>
              </a:rPr>
              <a:t>Требования, </a:t>
            </a:r>
            <a:r>
              <a:rPr sz="3200" spc="-10" dirty="0">
                <a:solidFill>
                  <a:srgbClr val="C00000"/>
                </a:solidFill>
              </a:rPr>
              <a:t>предъявляемые </a:t>
            </a:r>
            <a:r>
              <a:rPr sz="3200" dirty="0">
                <a:solidFill>
                  <a:srgbClr val="C00000"/>
                </a:solidFill>
              </a:rPr>
              <a:t>к </a:t>
            </a:r>
            <a:r>
              <a:rPr sz="3200" spc="-10" dirty="0">
                <a:solidFill>
                  <a:srgbClr val="C00000"/>
                </a:solidFill>
              </a:rPr>
              <a:t>кандидатам  </a:t>
            </a:r>
            <a:r>
              <a:rPr sz="3200" dirty="0">
                <a:solidFill>
                  <a:srgbClr val="C00000"/>
                </a:solidFill>
              </a:rPr>
              <a:t>на </a:t>
            </a:r>
            <a:r>
              <a:rPr sz="3200" spc="-5" dirty="0">
                <a:solidFill>
                  <a:srgbClr val="C00000"/>
                </a:solidFill>
              </a:rPr>
              <a:t>награждение </a:t>
            </a:r>
            <a:r>
              <a:rPr sz="3200" spc="-15" dirty="0">
                <a:solidFill>
                  <a:srgbClr val="C00000"/>
                </a:solidFill>
              </a:rPr>
              <a:t>знаком</a:t>
            </a:r>
            <a:r>
              <a:rPr sz="3200" spc="-25" dirty="0">
                <a:solidFill>
                  <a:srgbClr val="C00000"/>
                </a:solidFill>
              </a:rPr>
              <a:t> </a:t>
            </a:r>
            <a:r>
              <a:rPr sz="3200" spc="-20" dirty="0">
                <a:solidFill>
                  <a:srgbClr val="C00000"/>
                </a:solidFill>
              </a:rPr>
              <a:t>отличия: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20013" y="2646045"/>
            <a:ext cx="55073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11935" algn="l"/>
                <a:tab pos="2318385" algn="l"/>
                <a:tab pos="5314950" algn="l"/>
              </a:tabLst>
            </a:pPr>
            <a:r>
              <a:rPr sz="2600" b="1" dirty="0">
                <a:latin typeface="Times New Roman"/>
                <a:cs typeface="Times New Roman"/>
              </a:rPr>
              <a:t>опеки	и	</a:t>
            </a:r>
            <a:r>
              <a:rPr sz="2600" b="1" spc="-5" dirty="0">
                <a:latin typeface="Times New Roman"/>
                <a:cs typeface="Times New Roman"/>
              </a:rPr>
              <a:t>поп</a:t>
            </a:r>
            <a:r>
              <a:rPr sz="2600" b="1" spc="-75" dirty="0">
                <a:latin typeface="Times New Roman"/>
                <a:cs typeface="Times New Roman"/>
              </a:rPr>
              <a:t>е</a:t>
            </a:r>
            <a:r>
              <a:rPr sz="2600" b="1" dirty="0">
                <a:latin typeface="Times New Roman"/>
                <a:cs typeface="Times New Roman"/>
              </a:rPr>
              <a:t>чите</a:t>
            </a:r>
            <a:r>
              <a:rPr sz="2600" b="1" spc="-15" dirty="0">
                <a:latin typeface="Times New Roman"/>
                <a:cs typeface="Times New Roman"/>
              </a:rPr>
              <a:t>л</a:t>
            </a:r>
            <a:r>
              <a:rPr sz="2600" b="1" dirty="0">
                <a:latin typeface="Times New Roman"/>
                <a:cs typeface="Times New Roman"/>
              </a:rPr>
              <a:t>ь</a:t>
            </a:r>
            <a:r>
              <a:rPr sz="2600" b="1" spc="-15" dirty="0">
                <a:latin typeface="Times New Roman"/>
                <a:cs typeface="Times New Roman"/>
              </a:rPr>
              <a:t>с</a:t>
            </a:r>
            <a:r>
              <a:rPr sz="2600" b="1" spc="-5" dirty="0">
                <a:latin typeface="Times New Roman"/>
                <a:cs typeface="Times New Roman"/>
              </a:rPr>
              <a:t>т</a:t>
            </a:r>
            <a:r>
              <a:rPr sz="2600" b="1" spc="-10" dirty="0">
                <a:latin typeface="Times New Roman"/>
                <a:cs typeface="Times New Roman"/>
              </a:rPr>
              <a:t>в</a:t>
            </a:r>
            <a:r>
              <a:rPr sz="2600" b="1" dirty="0">
                <a:latin typeface="Times New Roman"/>
                <a:cs typeface="Times New Roman"/>
              </a:rPr>
              <a:t>а	в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17" y="2249500"/>
            <a:ext cx="807212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0670" marR="5715" indent="-280670" algn="r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80670" algn="l"/>
                <a:tab pos="1223645" algn="l"/>
                <a:tab pos="2541905" algn="l"/>
                <a:tab pos="2947035" algn="l"/>
                <a:tab pos="4022090" algn="l"/>
                <a:tab pos="6203315" algn="l"/>
              </a:tabLst>
            </a:pPr>
            <a:r>
              <a:rPr sz="2600" b="1" dirty="0">
                <a:latin typeface="Times New Roman"/>
                <a:cs typeface="Times New Roman"/>
              </a:rPr>
              <a:t>с</a:t>
            </a:r>
            <a:r>
              <a:rPr sz="2600" b="1" spc="20" dirty="0">
                <a:latin typeface="Times New Roman"/>
                <a:cs typeface="Times New Roman"/>
              </a:rPr>
              <a:t>т</a:t>
            </a:r>
            <a:r>
              <a:rPr sz="2600" b="1" dirty="0">
                <a:latin typeface="Times New Roman"/>
                <a:cs typeface="Times New Roman"/>
              </a:rPr>
              <a:t>аж	</a:t>
            </a:r>
            <a:r>
              <a:rPr sz="2600" b="1" spc="-5" dirty="0">
                <a:latin typeface="Times New Roman"/>
                <a:cs typeface="Times New Roman"/>
              </a:rPr>
              <a:t>ра</a:t>
            </a:r>
            <a:r>
              <a:rPr sz="2600" b="1" spc="-40" dirty="0">
                <a:latin typeface="Times New Roman"/>
                <a:cs typeface="Times New Roman"/>
              </a:rPr>
              <a:t>б</a:t>
            </a:r>
            <a:r>
              <a:rPr sz="2600" b="1" spc="-35" dirty="0">
                <a:latin typeface="Times New Roman"/>
                <a:cs typeface="Times New Roman"/>
              </a:rPr>
              <a:t>о</a:t>
            </a:r>
            <a:r>
              <a:rPr sz="2600" b="1" spc="-5" dirty="0">
                <a:latin typeface="Times New Roman"/>
                <a:cs typeface="Times New Roman"/>
              </a:rPr>
              <a:t>т</a:t>
            </a:r>
            <a:r>
              <a:rPr sz="2600" b="1" spc="5" dirty="0">
                <a:latin typeface="Times New Roman"/>
                <a:cs typeface="Times New Roman"/>
              </a:rPr>
              <a:t>ы</a:t>
            </a:r>
            <a:r>
              <a:rPr sz="2600" b="1" dirty="0">
                <a:latin typeface="Times New Roman"/>
                <a:cs typeface="Times New Roman"/>
              </a:rPr>
              <a:t>	в	</a:t>
            </a:r>
            <a:r>
              <a:rPr sz="2600" b="1" spc="-45" dirty="0">
                <a:latin typeface="Times New Roman"/>
                <a:cs typeface="Times New Roman"/>
              </a:rPr>
              <a:t>с</a:t>
            </a:r>
            <a:r>
              <a:rPr sz="2600" b="1" dirty="0">
                <a:latin typeface="Times New Roman"/>
                <a:cs typeface="Times New Roman"/>
              </a:rPr>
              <a:t>ф</a:t>
            </a:r>
            <a:r>
              <a:rPr sz="2600" b="1" spc="-10" dirty="0">
                <a:latin typeface="Times New Roman"/>
                <a:cs typeface="Times New Roman"/>
              </a:rPr>
              <a:t>е</a:t>
            </a:r>
            <a:r>
              <a:rPr sz="2600" b="1" spc="-5" dirty="0">
                <a:latin typeface="Times New Roman"/>
                <a:cs typeface="Times New Roman"/>
              </a:rPr>
              <a:t>р</a:t>
            </a:r>
            <a:r>
              <a:rPr sz="2600" b="1" dirty="0">
                <a:latin typeface="Times New Roman"/>
                <a:cs typeface="Times New Roman"/>
              </a:rPr>
              <a:t>е	о</a:t>
            </a:r>
            <a:r>
              <a:rPr sz="2600" b="1" spc="5" dirty="0">
                <a:latin typeface="Times New Roman"/>
                <a:cs typeface="Times New Roman"/>
              </a:rPr>
              <a:t>б</a:t>
            </a:r>
            <a:r>
              <a:rPr sz="2600" b="1" spc="-15" dirty="0">
                <a:latin typeface="Times New Roman"/>
                <a:cs typeface="Times New Roman"/>
              </a:rPr>
              <a:t>р</a:t>
            </a:r>
            <a:r>
              <a:rPr sz="2600" b="1" dirty="0">
                <a:latin typeface="Times New Roman"/>
                <a:cs typeface="Times New Roman"/>
              </a:rPr>
              <a:t>а</a:t>
            </a:r>
            <a:r>
              <a:rPr sz="2600" b="1" spc="-15" dirty="0">
                <a:latin typeface="Times New Roman"/>
                <a:cs typeface="Times New Roman"/>
              </a:rPr>
              <a:t>з</a:t>
            </a:r>
            <a:r>
              <a:rPr sz="2600" b="1" spc="-70" dirty="0">
                <a:latin typeface="Times New Roman"/>
                <a:cs typeface="Times New Roman"/>
              </a:rPr>
              <a:t>о</a:t>
            </a:r>
            <a:r>
              <a:rPr sz="2600" b="1" spc="-5" dirty="0">
                <a:latin typeface="Times New Roman"/>
                <a:cs typeface="Times New Roman"/>
              </a:rPr>
              <a:t>вания</a:t>
            </a:r>
            <a:r>
              <a:rPr sz="2600" b="1" dirty="0">
                <a:latin typeface="Times New Roman"/>
                <a:cs typeface="Times New Roman"/>
              </a:rPr>
              <a:t>,	</a:t>
            </a:r>
            <a:r>
              <a:rPr sz="2600" b="1" spc="-20" dirty="0">
                <a:latin typeface="Times New Roman"/>
                <a:cs typeface="Times New Roman"/>
              </a:rPr>
              <a:t>в</a:t>
            </a:r>
            <a:r>
              <a:rPr sz="2600" b="1" dirty="0">
                <a:latin typeface="Times New Roman"/>
                <a:cs typeface="Times New Roman"/>
              </a:rPr>
              <a:t>осп</a:t>
            </a:r>
            <a:r>
              <a:rPr sz="2600" b="1" spc="-20" dirty="0">
                <a:latin typeface="Times New Roman"/>
                <a:cs typeface="Times New Roman"/>
              </a:rPr>
              <a:t>и</a:t>
            </a:r>
            <a:r>
              <a:rPr sz="2600" b="1" spc="25" dirty="0">
                <a:latin typeface="Times New Roman"/>
                <a:cs typeface="Times New Roman"/>
              </a:rPr>
              <a:t>т</a:t>
            </a:r>
            <a:r>
              <a:rPr sz="2600" b="1" dirty="0">
                <a:latin typeface="Times New Roman"/>
                <a:cs typeface="Times New Roman"/>
              </a:rPr>
              <a:t>а</a:t>
            </a:r>
            <a:r>
              <a:rPr sz="2600" b="1" spc="-10" dirty="0">
                <a:latin typeface="Times New Roman"/>
                <a:cs typeface="Times New Roman"/>
              </a:rPr>
              <a:t>н</a:t>
            </a:r>
            <a:r>
              <a:rPr sz="2600" b="1" spc="-5" dirty="0">
                <a:latin typeface="Times New Roman"/>
                <a:cs typeface="Times New Roman"/>
              </a:rPr>
              <a:t>ия,</a:t>
            </a:r>
            <a:endParaRPr sz="2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600" b="1" spc="-35" dirty="0">
                <a:latin typeface="Times New Roman"/>
                <a:cs typeface="Times New Roman"/>
              </a:rPr>
              <a:t>о</a:t>
            </a:r>
            <a:r>
              <a:rPr sz="2600" b="1" spc="-5" dirty="0">
                <a:latin typeface="Times New Roman"/>
                <a:cs typeface="Times New Roman"/>
              </a:rPr>
              <a:t>тношении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3042285"/>
            <a:ext cx="8073390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latin typeface="Times New Roman"/>
                <a:cs typeface="Times New Roman"/>
              </a:rPr>
              <a:t>несовершеннолетних </a:t>
            </a:r>
            <a:r>
              <a:rPr sz="2600" b="1" dirty="0">
                <a:latin typeface="Times New Roman"/>
                <a:cs typeface="Times New Roman"/>
              </a:rPr>
              <a:t>граждан – </a:t>
            </a:r>
            <a:r>
              <a:rPr sz="2600" b="1" spc="-5" dirty="0">
                <a:latin typeface="Times New Roman"/>
                <a:cs typeface="Times New Roman"/>
              </a:rPr>
              <a:t>не менее </a:t>
            </a:r>
            <a:r>
              <a:rPr sz="2600" b="1" dirty="0">
                <a:latin typeface="Times New Roman"/>
                <a:cs typeface="Times New Roman"/>
              </a:rPr>
              <a:t>15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лет;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285115" marR="5080" indent="-273050" algn="just">
              <a:lnSpc>
                <a:spcPct val="100000"/>
              </a:lnSpc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b="1" spc="5" dirty="0">
                <a:latin typeface="Times New Roman"/>
                <a:cs typeface="Times New Roman"/>
              </a:rPr>
              <a:t>стаж </a:t>
            </a:r>
            <a:r>
              <a:rPr sz="2600" b="1" spc="-15" dirty="0">
                <a:latin typeface="Times New Roman"/>
                <a:cs typeface="Times New Roman"/>
              </a:rPr>
              <a:t>работы</a:t>
            </a:r>
            <a:r>
              <a:rPr sz="2600" b="1" spc="62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(службы)</a:t>
            </a:r>
            <a:r>
              <a:rPr sz="2600" b="1" spc="62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в </a:t>
            </a:r>
            <a:r>
              <a:rPr sz="2600" b="1" spc="-10" dirty="0">
                <a:latin typeface="Times New Roman"/>
                <a:cs typeface="Times New Roman"/>
              </a:rPr>
              <a:t>представляющей  </a:t>
            </a:r>
            <a:r>
              <a:rPr sz="2600" b="1" spc="-25" dirty="0">
                <a:latin typeface="Times New Roman"/>
                <a:cs typeface="Times New Roman"/>
              </a:rPr>
              <a:t>ходатайство </a:t>
            </a:r>
            <a:r>
              <a:rPr sz="2600" b="1" dirty="0">
                <a:latin typeface="Times New Roman"/>
                <a:cs typeface="Times New Roman"/>
              </a:rPr>
              <a:t>о </a:t>
            </a:r>
            <a:r>
              <a:rPr sz="2600" b="1" spc="-5" dirty="0">
                <a:latin typeface="Times New Roman"/>
                <a:cs typeface="Times New Roman"/>
              </a:rPr>
              <a:t>награждении </a:t>
            </a:r>
            <a:r>
              <a:rPr sz="2600" b="1" spc="-15" dirty="0">
                <a:latin typeface="Times New Roman"/>
                <a:cs typeface="Times New Roman"/>
              </a:rPr>
              <a:t>знаком отличия  </a:t>
            </a:r>
            <a:r>
              <a:rPr sz="2600" b="1" dirty="0">
                <a:latin typeface="Times New Roman"/>
                <a:cs typeface="Times New Roman"/>
              </a:rPr>
              <a:t>организации (органе) – </a:t>
            </a:r>
            <a:r>
              <a:rPr sz="2600" b="1" spc="-5" dirty="0">
                <a:latin typeface="Times New Roman"/>
                <a:cs typeface="Times New Roman"/>
              </a:rPr>
              <a:t>не менее </a:t>
            </a:r>
            <a:r>
              <a:rPr sz="2600" b="1" dirty="0">
                <a:latin typeface="Times New Roman"/>
                <a:cs typeface="Times New Roman"/>
              </a:rPr>
              <a:t>3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лет;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28051" y="5732462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1648" y="1002284"/>
            <a:ext cx="69373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0" marR="5080" indent="-794385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C00000"/>
                </a:solidFill>
              </a:rPr>
              <a:t>Требования, </a:t>
            </a:r>
            <a:r>
              <a:rPr sz="2800" spc="-15" dirty="0">
                <a:solidFill>
                  <a:srgbClr val="C00000"/>
                </a:solidFill>
              </a:rPr>
              <a:t>предъявляемые </a:t>
            </a:r>
            <a:r>
              <a:rPr sz="2800" spc="-5" dirty="0">
                <a:solidFill>
                  <a:srgbClr val="C00000"/>
                </a:solidFill>
              </a:rPr>
              <a:t>к </a:t>
            </a:r>
            <a:r>
              <a:rPr sz="2800" spc="-15" dirty="0">
                <a:solidFill>
                  <a:srgbClr val="C00000"/>
                </a:solidFill>
              </a:rPr>
              <a:t>кандидатам  </a:t>
            </a:r>
            <a:r>
              <a:rPr sz="2800" spc="-5" dirty="0">
                <a:solidFill>
                  <a:srgbClr val="C00000"/>
                </a:solidFill>
              </a:rPr>
              <a:t>на награждение </a:t>
            </a:r>
            <a:r>
              <a:rPr sz="2800" spc="-20" dirty="0">
                <a:solidFill>
                  <a:srgbClr val="C00000"/>
                </a:solidFill>
              </a:rPr>
              <a:t>знаком отличия: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2410713"/>
            <a:ext cx="807402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  <a:tab pos="1708785" algn="l"/>
                <a:tab pos="2738120" algn="l"/>
                <a:tab pos="5138420" algn="l"/>
                <a:tab pos="6576059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н</a:t>
            </a:r>
            <a:r>
              <a:rPr sz="2600" b="1" spc="25" dirty="0">
                <a:latin typeface="Times New Roman"/>
                <a:cs typeface="Times New Roman"/>
              </a:rPr>
              <a:t>а</a:t>
            </a:r>
            <a:r>
              <a:rPr sz="2600" b="1" spc="-5" dirty="0">
                <a:latin typeface="Times New Roman"/>
                <a:cs typeface="Times New Roman"/>
              </a:rPr>
              <a:t>личи</a:t>
            </a:r>
            <a:r>
              <a:rPr sz="2600" b="1" dirty="0">
                <a:latin typeface="Times New Roman"/>
                <a:cs typeface="Times New Roman"/>
              </a:rPr>
              <a:t>е	</a:t>
            </a:r>
            <a:r>
              <a:rPr sz="26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дн</a:t>
            </a:r>
            <a:r>
              <a:rPr sz="2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й	</a:t>
            </a:r>
            <a:r>
              <a:rPr sz="2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6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sz="26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м</a:t>
            </a:r>
            <a:r>
              <a:rPr sz="2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твен</a:t>
            </a:r>
            <a:r>
              <a:rPr sz="2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ой	</a:t>
            </a:r>
            <a:r>
              <a:rPr sz="2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аг</a:t>
            </a:r>
            <a:r>
              <a:rPr sz="2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ады	(п</a:t>
            </a:r>
            <a:r>
              <a:rPr sz="26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ч</a:t>
            </a:r>
            <a:r>
              <a:rPr sz="26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тная  </a:t>
            </a:r>
            <a:r>
              <a:rPr sz="2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грамота, </a:t>
            </a:r>
            <a:r>
              <a:rPr sz="26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нагрудный 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знак, </a:t>
            </a:r>
            <a:r>
              <a:rPr sz="2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медаль, </a:t>
            </a:r>
            <a:r>
              <a:rPr sz="2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почетное</a:t>
            </a:r>
            <a:r>
              <a:rPr sz="2600" b="1" spc="5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звание)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736" y="3203270"/>
            <a:ext cx="211328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9275" algn="l"/>
                <a:tab pos="1920875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з</a:t>
            </a:r>
            <a:r>
              <a:rPr sz="2600" b="1" dirty="0">
                <a:latin typeface="Times New Roman"/>
                <a:cs typeface="Times New Roman"/>
              </a:rPr>
              <a:t>а	засл</a:t>
            </a:r>
            <a:r>
              <a:rPr sz="2600" b="1" spc="-10" dirty="0">
                <a:latin typeface="Times New Roman"/>
                <a:cs typeface="Times New Roman"/>
              </a:rPr>
              <a:t>у</a:t>
            </a:r>
            <a:r>
              <a:rPr sz="2600" b="1" spc="-20" dirty="0">
                <a:latin typeface="Times New Roman"/>
                <a:cs typeface="Times New Roman"/>
              </a:rPr>
              <a:t>г</a:t>
            </a:r>
            <a:r>
              <a:rPr sz="2600" b="1" dirty="0">
                <a:latin typeface="Times New Roman"/>
                <a:cs typeface="Times New Roman"/>
              </a:rPr>
              <a:t>и	в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736" y="3203270"/>
            <a:ext cx="656844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322830">
              <a:lnSpc>
                <a:spcPct val="100000"/>
              </a:lnSpc>
              <a:spcBef>
                <a:spcPts val="105"/>
              </a:spcBef>
              <a:tabLst>
                <a:tab pos="1716405" algn="l"/>
                <a:tab pos="2334260" algn="l"/>
                <a:tab pos="3376295" algn="l"/>
                <a:tab pos="3804920" algn="l"/>
              </a:tabLst>
            </a:pPr>
            <a:r>
              <a:rPr sz="2600" b="1" spc="-35" dirty="0">
                <a:latin typeface="Times New Roman"/>
                <a:cs typeface="Times New Roman"/>
              </a:rPr>
              <a:t>труде	</a:t>
            </a:r>
            <a:r>
              <a:rPr sz="2600" b="1" dirty="0">
                <a:latin typeface="Times New Roman"/>
                <a:cs typeface="Times New Roman"/>
              </a:rPr>
              <a:t>и	</a:t>
            </a:r>
            <a:r>
              <a:rPr sz="2600" b="1" spc="-15" dirty="0">
                <a:latin typeface="Times New Roman"/>
                <a:cs typeface="Times New Roman"/>
              </a:rPr>
              <a:t>продолжительную  </a:t>
            </a:r>
            <a:r>
              <a:rPr sz="2600" b="1" spc="-25" dirty="0">
                <a:latin typeface="Times New Roman"/>
                <a:cs typeface="Times New Roman"/>
              </a:rPr>
              <a:t>(службу)	</a:t>
            </a:r>
            <a:r>
              <a:rPr sz="2600" b="1" dirty="0">
                <a:latin typeface="Times New Roman"/>
                <a:cs typeface="Times New Roman"/>
              </a:rPr>
              <a:t>в	</a:t>
            </a:r>
            <a:r>
              <a:rPr sz="2600" b="1" spc="-10" dirty="0">
                <a:latin typeface="Times New Roman"/>
                <a:cs typeface="Times New Roman"/>
              </a:rPr>
              <a:t>сфере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5154" y="3599815"/>
            <a:ext cx="29019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1560" algn="l"/>
              </a:tabLst>
            </a:pPr>
            <a:r>
              <a:rPr sz="2600" b="1" dirty="0">
                <a:latin typeface="Times New Roman"/>
                <a:cs typeface="Times New Roman"/>
              </a:rPr>
              <a:t>об</a:t>
            </a:r>
            <a:r>
              <a:rPr sz="2600" b="1" spc="-10" dirty="0">
                <a:latin typeface="Times New Roman"/>
                <a:cs typeface="Times New Roman"/>
              </a:rPr>
              <a:t>р</a:t>
            </a:r>
            <a:r>
              <a:rPr sz="2600" b="1" dirty="0">
                <a:latin typeface="Times New Roman"/>
                <a:cs typeface="Times New Roman"/>
              </a:rPr>
              <a:t>а</a:t>
            </a:r>
            <a:r>
              <a:rPr sz="2600" b="1" spc="-10" dirty="0">
                <a:latin typeface="Times New Roman"/>
                <a:cs typeface="Times New Roman"/>
              </a:rPr>
              <a:t>з</a:t>
            </a:r>
            <a:r>
              <a:rPr sz="2600" b="1" spc="-70" dirty="0">
                <a:latin typeface="Times New Roman"/>
                <a:cs typeface="Times New Roman"/>
              </a:rPr>
              <a:t>о</a:t>
            </a:r>
            <a:r>
              <a:rPr sz="2600" b="1" spc="-5" dirty="0">
                <a:latin typeface="Times New Roman"/>
                <a:cs typeface="Times New Roman"/>
              </a:rPr>
              <a:t>вани</a:t>
            </a:r>
            <a:r>
              <a:rPr sz="2600" b="1" dirty="0">
                <a:latin typeface="Times New Roman"/>
                <a:cs typeface="Times New Roman"/>
              </a:rPr>
              <a:t>я	</a:t>
            </a:r>
            <a:r>
              <a:rPr sz="2600" b="1" spc="-5" dirty="0">
                <a:latin typeface="Times New Roman"/>
                <a:cs typeface="Times New Roman"/>
              </a:rPr>
              <a:t>или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90281" y="3203270"/>
            <a:ext cx="101854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5"/>
              </a:spcBef>
            </a:pPr>
            <a:r>
              <a:rPr sz="2600" b="1" spc="-15" dirty="0">
                <a:latin typeface="Times New Roman"/>
                <a:cs typeface="Times New Roman"/>
              </a:rPr>
              <a:t>р</a:t>
            </a:r>
            <a:r>
              <a:rPr sz="2600" b="1" dirty="0">
                <a:latin typeface="Times New Roman"/>
                <a:cs typeface="Times New Roman"/>
              </a:rPr>
              <a:t>а</a:t>
            </a:r>
            <a:r>
              <a:rPr sz="2600" b="1" spc="-40" dirty="0">
                <a:latin typeface="Times New Roman"/>
                <a:cs typeface="Times New Roman"/>
              </a:rPr>
              <a:t>б</a:t>
            </a:r>
            <a:r>
              <a:rPr sz="2600" b="1" spc="-45" dirty="0">
                <a:latin typeface="Times New Roman"/>
                <a:cs typeface="Times New Roman"/>
              </a:rPr>
              <a:t>о</a:t>
            </a:r>
            <a:r>
              <a:rPr sz="2600" b="1" spc="-35" dirty="0">
                <a:latin typeface="Times New Roman"/>
                <a:cs typeface="Times New Roman"/>
              </a:rPr>
              <a:t>т</a:t>
            </a:r>
            <a:r>
              <a:rPr sz="2600" b="1" dirty="0">
                <a:latin typeface="Times New Roman"/>
                <a:cs typeface="Times New Roman"/>
              </a:rPr>
              <a:t>у  </a:t>
            </a:r>
            <a:r>
              <a:rPr sz="2600" b="1" spc="-5" dirty="0">
                <a:latin typeface="Times New Roman"/>
                <a:cs typeface="Times New Roman"/>
              </a:rPr>
              <a:t>ино</a:t>
            </a:r>
            <a:r>
              <a:rPr sz="2600" b="1" spc="-75" dirty="0">
                <a:latin typeface="Times New Roman"/>
                <a:cs typeface="Times New Roman"/>
              </a:rPr>
              <a:t>г</a:t>
            </a:r>
            <a:r>
              <a:rPr sz="2600" b="1" dirty="0">
                <a:latin typeface="Times New Roman"/>
                <a:cs typeface="Times New Roman"/>
              </a:rPr>
              <a:t>о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8736" y="3996054"/>
            <a:ext cx="780160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latin typeface="Times New Roman"/>
                <a:cs typeface="Times New Roman"/>
              </a:rPr>
              <a:t>федерального </a:t>
            </a:r>
            <a:r>
              <a:rPr sz="2600" b="1" spc="-5" dirty="0">
                <a:latin typeface="Times New Roman"/>
                <a:cs typeface="Times New Roman"/>
              </a:rPr>
              <a:t>органа исполнительной </a:t>
            </a:r>
            <a:r>
              <a:rPr sz="2600" b="1" spc="-10" dirty="0">
                <a:latin typeface="Times New Roman"/>
                <a:cs typeface="Times New Roman"/>
              </a:rPr>
              <a:t>власти</a:t>
            </a:r>
            <a:r>
              <a:rPr sz="2600" b="1" spc="30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ранее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9771" y="4392244"/>
            <a:ext cx="136461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65" dirty="0">
                <a:latin typeface="Times New Roman"/>
                <a:cs typeface="Times New Roman"/>
              </a:rPr>
              <a:t>ф</a:t>
            </a:r>
            <a:r>
              <a:rPr sz="2600" b="1" dirty="0">
                <a:latin typeface="Times New Roman"/>
                <a:cs typeface="Times New Roman"/>
              </a:rPr>
              <a:t>унк</a:t>
            </a:r>
            <a:r>
              <a:rPr sz="2600" b="1" spc="-15" dirty="0">
                <a:latin typeface="Times New Roman"/>
                <a:cs typeface="Times New Roman"/>
              </a:rPr>
              <a:t>ц</a:t>
            </a:r>
            <a:r>
              <a:rPr sz="2600" b="1" spc="-5" dirty="0">
                <a:latin typeface="Times New Roman"/>
                <a:cs typeface="Times New Roman"/>
              </a:rPr>
              <a:t>ии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92165" y="4392244"/>
            <a:ext cx="271653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Times New Roman"/>
                <a:cs typeface="Times New Roman"/>
              </a:rPr>
              <a:t>Минпрос</a:t>
            </a:r>
            <a:r>
              <a:rPr sz="2600" b="1" spc="-20" dirty="0">
                <a:latin typeface="Times New Roman"/>
                <a:cs typeface="Times New Roman"/>
              </a:rPr>
              <a:t>в</a:t>
            </a:r>
            <a:r>
              <a:rPr sz="2600" b="1" dirty="0">
                <a:latin typeface="Times New Roman"/>
                <a:cs typeface="Times New Roman"/>
              </a:rPr>
              <a:t>е</a:t>
            </a:r>
            <a:r>
              <a:rPr sz="2600" b="1" spc="-5" dirty="0">
                <a:latin typeface="Times New Roman"/>
                <a:cs typeface="Times New Roman"/>
              </a:rPr>
              <a:t>щ</a:t>
            </a:r>
            <a:r>
              <a:rPr sz="2600" b="1" dirty="0">
                <a:latin typeface="Times New Roman"/>
                <a:cs typeface="Times New Roman"/>
              </a:rPr>
              <a:t>ения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736" y="4392244"/>
            <a:ext cx="268287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1" spc="-15" dirty="0">
                <a:latin typeface="Times New Roman"/>
                <a:cs typeface="Times New Roman"/>
              </a:rPr>
              <a:t>осуществлявшего  </a:t>
            </a:r>
            <a:r>
              <a:rPr sz="2600" b="1" spc="-10" dirty="0">
                <a:latin typeface="Times New Roman"/>
                <a:cs typeface="Times New Roman"/>
              </a:rPr>
              <a:t>России;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04" y="929131"/>
            <a:ext cx="69373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0" marR="5080" indent="-794385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C00000"/>
                </a:solidFill>
              </a:rPr>
              <a:t>Требования, </a:t>
            </a:r>
            <a:r>
              <a:rPr sz="2800" spc="-15" dirty="0">
                <a:solidFill>
                  <a:srgbClr val="C00000"/>
                </a:solidFill>
              </a:rPr>
              <a:t>предъявляемые </a:t>
            </a:r>
            <a:r>
              <a:rPr sz="2800" spc="-5" dirty="0">
                <a:solidFill>
                  <a:srgbClr val="C00000"/>
                </a:solidFill>
              </a:rPr>
              <a:t>к </a:t>
            </a:r>
            <a:r>
              <a:rPr sz="2800" spc="-15" dirty="0">
                <a:solidFill>
                  <a:srgbClr val="C00000"/>
                </a:solidFill>
              </a:rPr>
              <a:t>кандидатам  </a:t>
            </a:r>
            <a:r>
              <a:rPr sz="2800" spc="-5" dirty="0">
                <a:solidFill>
                  <a:srgbClr val="C00000"/>
                </a:solidFill>
              </a:rPr>
              <a:t>на </a:t>
            </a:r>
            <a:r>
              <a:rPr sz="2800" spc="-10" dirty="0">
                <a:solidFill>
                  <a:srgbClr val="C00000"/>
                </a:solidFill>
              </a:rPr>
              <a:t>награждение </a:t>
            </a:r>
            <a:r>
              <a:rPr sz="2800" spc="-15" dirty="0">
                <a:solidFill>
                  <a:srgbClr val="C00000"/>
                </a:solidFill>
              </a:rPr>
              <a:t>знаком </a:t>
            </a:r>
            <a:r>
              <a:rPr sz="2800" spc="-20" dirty="0">
                <a:solidFill>
                  <a:srgbClr val="C00000"/>
                </a:solidFill>
              </a:rPr>
              <a:t>отличия: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2029713"/>
            <a:ext cx="71564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  <a:tab pos="2422525" algn="l"/>
                <a:tab pos="619633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н</a:t>
            </a:r>
            <a:r>
              <a:rPr sz="2600" b="1" spc="25" dirty="0">
                <a:latin typeface="Times New Roman"/>
                <a:cs typeface="Times New Roman"/>
              </a:rPr>
              <a:t>а</a:t>
            </a:r>
            <a:r>
              <a:rPr sz="2600" b="1" spc="-5" dirty="0">
                <a:latin typeface="Times New Roman"/>
                <a:cs typeface="Times New Roman"/>
              </a:rPr>
              <a:t>личи</a:t>
            </a:r>
            <a:r>
              <a:rPr sz="2600" b="1" dirty="0">
                <a:latin typeface="Times New Roman"/>
                <a:cs typeface="Times New Roman"/>
              </a:rPr>
              <a:t>е	</a:t>
            </a:r>
            <a:r>
              <a:rPr sz="2600" b="1" spc="-5" dirty="0">
                <a:latin typeface="Times New Roman"/>
                <a:cs typeface="Times New Roman"/>
              </a:rPr>
              <a:t>пр</a:t>
            </a:r>
            <a:r>
              <a:rPr sz="2600" b="1" spc="5" dirty="0">
                <a:latin typeface="Times New Roman"/>
                <a:cs typeface="Times New Roman"/>
              </a:rPr>
              <a:t>о</a:t>
            </a:r>
            <a:r>
              <a:rPr sz="2600" b="1" dirty="0">
                <a:latin typeface="Times New Roman"/>
                <a:cs typeface="Times New Roman"/>
              </a:rPr>
              <a:t>ф</a:t>
            </a:r>
            <a:r>
              <a:rPr sz="2600" b="1" spc="25" dirty="0">
                <a:latin typeface="Times New Roman"/>
                <a:cs typeface="Times New Roman"/>
              </a:rPr>
              <a:t>е</a:t>
            </a:r>
            <a:r>
              <a:rPr sz="2600" b="1" dirty="0">
                <a:latin typeface="Times New Roman"/>
                <a:cs typeface="Times New Roman"/>
              </a:rPr>
              <a:t>с</a:t>
            </a:r>
            <a:r>
              <a:rPr sz="2600" b="1" spc="-10" dirty="0">
                <a:latin typeface="Times New Roman"/>
                <a:cs typeface="Times New Roman"/>
              </a:rPr>
              <a:t>с</a:t>
            </a:r>
            <a:r>
              <a:rPr sz="2600" b="1" spc="-15" dirty="0">
                <a:latin typeface="Times New Roman"/>
                <a:cs typeface="Times New Roman"/>
              </a:rPr>
              <a:t>и</a:t>
            </a:r>
            <a:r>
              <a:rPr sz="2600" b="1" dirty="0">
                <a:latin typeface="Times New Roman"/>
                <a:cs typeface="Times New Roman"/>
              </a:rPr>
              <a:t>он</a:t>
            </a:r>
            <a:r>
              <a:rPr sz="2600" b="1" spc="20" dirty="0">
                <a:latin typeface="Times New Roman"/>
                <a:cs typeface="Times New Roman"/>
              </a:rPr>
              <a:t>а</a:t>
            </a:r>
            <a:r>
              <a:rPr sz="2600" b="1" spc="-5" dirty="0">
                <a:latin typeface="Times New Roman"/>
                <a:cs typeface="Times New Roman"/>
              </a:rPr>
              <a:t>льны</a:t>
            </a:r>
            <a:r>
              <a:rPr sz="2600" b="1" dirty="0">
                <a:latin typeface="Times New Roman"/>
                <a:cs typeface="Times New Roman"/>
              </a:rPr>
              <a:t>х	заслуг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736" y="2425954"/>
            <a:ext cx="60274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98140" algn="l"/>
                <a:tab pos="3998595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соответствующей	сфере	</a:t>
            </a:r>
            <a:r>
              <a:rPr sz="2600" b="1" spc="-5" dirty="0">
                <a:latin typeface="Times New Roman"/>
                <a:cs typeface="Times New Roman"/>
              </a:rPr>
              <a:t>деятельности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5961" y="1931491"/>
            <a:ext cx="1428115" cy="90170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75"/>
              </a:spcBef>
            </a:pPr>
            <a:r>
              <a:rPr sz="2600" b="1" dirty="0">
                <a:latin typeface="Times New Roman"/>
                <a:cs typeface="Times New Roman"/>
              </a:rPr>
              <a:t>в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1286510" algn="l"/>
              </a:tabLst>
            </a:pPr>
            <a:r>
              <a:rPr sz="2000" dirty="0">
                <a:latin typeface="Times New Roman"/>
                <a:cs typeface="Times New Roman"/>
              </a:rPr>
              <a:t>(с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736" y="2825318"/>
            <a:ext cx="55765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5275" algn="l"/>
                <a:tab pos="1911985" algn="l"/>
                <a:tab pos="3651250" algn="l"/>
                <a:tab pos="4072890" algn="l"/>
              </a:tabLst>
            </a:pP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щ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ия</a:t>
            </a:r>
            <a:r>
              <a:rPr sz="2000" dirty="0">
                <a:latin typeface="Times New Roman"/>
                <a:cs typeface="Times New Roman"/>
              </a:rPr>
              <a:t>х	и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аг</a:t>
            </a:r>
            <a:r>
              <a:rPr sz="2000" dirty="0">
                <a:latin typeface="Times New Roman"/>
                <a:cs typeface="Times New Roman"/>
              </a:rPr>
              <a:t>ражд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ия</a:t>
            </a:r>
            <a:r>
              <a:rPr sz="2000" dirty="0">
                <a:latin typeface="Times New Roman"/>
                <a:cs typeface="Times New Roman"/>
              </a:rPr>
              <a:t>х	</a:t>
            </a:r>
            <a:r>
              <a:rPr sz="2000" spc="-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10" dirty="0">
                <a:latin typeface="Times New Roman"/>
                <a:cs typeface="Times New Roman"/>
              </a:rPr>
              <a:t>э</a:t>
            </a:r>
            <a:r>
              <a:rPr sz="2000" spc="-20" dirty="0">
                <a:latin typeface="Times New Roman"/>
                <a:cs typeface="Times New Roman"/>
              </a:rPr>
              <a:t>ф</a:t>
            </a:r>
            <a:r>
              <a:rPr sz="2000" dirty="0">
                <a:latin typeface="Times New Roman"/>
                <a:cs typeface="Times New Roman"/>
              </a:rPr>
              <a:t>ф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3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8736" y="3130423"/>
            <a:ext cx="56616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4280" algn="l"/>
                <a:tab pos="2801620" algn="l"/>
                <a:tab pos="4476750" algn="l"/>
                <a:tab pos="4783455" algn="l"/>
              </a:tabLst>
            </a:pP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-20" dirty="0">
                <a:latin typeface="Times New Roman"/>
                <a:cs typeface="Times New Roman"/>
              </a:rPr>
              <a:t>р</a:t>
            </a:r>
            <a:r>
              <a:rPr sz="2000" spc="-14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6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ую	(с</a:t>
            </a:r>
            <a:r>
              <a:rPr sz="2000" spc="-15" dirty="0">
                <a:latin typeface="Times New Roman"/>
                <a:cs typeface="Times New Roman"/>
              </a:rPr>
              <a:t>л</a:t>
            </a:r>
            <a:r>
              <a:rPr sz="2000" spc="-35" dirty="0">
                <a:latin typeface="Times New Roman"/>
                <a:cs typeface="Times New Roman"/>
              </a:rPr>
              <a:t>у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ебн</a:t>
            </a:r>
            <a:r>
              <a:rPr sz="2000" spc="-15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)	д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ятель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сть,	о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1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б</a:t>
            </a:r>
            <a:r>
              <a:rPr sz="2000" spc="-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0726" y="2825318"/>
            <a:ext cx="21697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8140" algn="l"/>
              </a:tabLst>
            </a:pPr>
            <a:r>
              <a:rPr sz="2000" dirty="0">
                <a:latin typeface="Times New Roman"/>
                <a:cs typeface="Times New Roman"/>
              </a:rPr>
              <a:t>и	добросовестную</a:t>
            </a:r>
            <a:endParaRPr sz="2000">
              <a:latin typeface="Times New Roman"/>
              <a:cs typeface="Times New Roman"/>
            </a:endParaRPr>
          </a:p>
          <a:p>
            <a:pPr marL="66040">
              <a:lnSpc>
                <a:spcPct val="100000"/>
              </a:lnSpc>
              <a:tabLst>
                <a:tab pos="489584" algn="l"/>
              </a:tabLst>
            </a:pPr>
            <a:r>
              <a:rPr sz="2000" spc="-15" dirty="0">
                <a:latin typeface="Times New Roman"/>
                <a:cs typeface="Times New Roman"/>
              </a:rPr>
              <a:t>во	</a:t>
            </a:r>
            <a:r>
              <a:rPr sz="2000" dirty="0">
                <a:latin typeface="Times New Roman"/>
                <a:cs typeface="Times New Roman"/>
              </a:rPr>
              <a:t>всероссийских,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8736" y="3435222"/>
            <a:ext cx="5481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54835" algn="l"/>
                <a:tab pos="2296160" algn="l"/>
                <a:tab pos="4362450" algn="l"/>
              </a:tabLst>
            </a:pPr>
            <a:r>
              <a:rPr sz="2000" dirty="0">
                <a:latin typeface="Times New Roman"/>
                <a:cs typeface="Times New Roman"/>
              </a:rPr>
              <a:t>региональ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ы</a:t>
            </a:r>
            <a:r>
              <a:rPr sz="2000" dirty="0">
                <a:latin typeface="Times New Roman"/>
                <a:cs typeface="Times New Roman"/>
              </a:rPr>
              <a:t>х	и	му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ици</a:t>
            </a:r>
            <a:r>
              <a:rPr sz="2000" spc="5" dirty="0">
                <a:latin typeface="Times New Roman"/>
                <a:cs typeface="Times New Roman"/>
              </a:rPr>
              <a:t>па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ы</a:t>
            </a:r>
            <a:r>
              <a:rPr sz="2000" dirty="0">
                <a:latin typeface="Times New Roman"/>
                <a:cs typeface="Times New Roman"/>
              </a:rPr>
              <a:t>х	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он</a:t>
            </a:r>
            <a:r>
              <a:rPr sz="2000" spc="-2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ур</a:t>
            </a: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ах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0726" y="3435222"/>
            <a:ext cx="21685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профессионального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736" y="3740022"/>
            <a:ext cx="38601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мастерства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(или) иные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сведения);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8271" y="4120972"/>
            <a:ext cx="530288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tabLst>
                <a:tab pos="1376680" algn="l"/>
                <a:tab pos="2275840" algn="l"/>
                <a:tab pos="2466340" algn="l"/>
                <a:tab pos="2945130" algn="l"/>
                <a:tab pos="4074160" algn="l"/>
                <a:tab pos="5111115" algn="l"/>
              </a:tabLst>
            </a:pPr>
            <a:r>
              <a:rPr sz="2600" b="1" dirty="0">
                <a:latin typeface="Times New Roman"/>
                <a:cs typeface="Times New Roman"/>
              </a:rPr>
              <a:t>сня</a:t>
            </a:r>
            <a:r>
              <a:rPr sz="2600" b="1" spc="-35" dirty="0">
                <a:latin typeface="Times New Roman"/>
                <a:cs typeface="Times New Roman"/>
              </a:rPr>
              <a:t>т</a:t>
            </a:r>
            <a:r>
              <a:rPr sz="2600" b="1" dirty="0">
                <a:latin typeface="Times New Roman"/>
                <a:cs typeface="Times New Roman"/>
              </a:rPr>
              <a:t>ой	</a:t>
            </a:r>
            <a:r>
              <a:rPr sz="2600" b="1" spc="-5" dirty="0">
                <a:latin typeface="Times New Roman"/>
                <a:cs typeface="Times New Roman"/>
              </a:rPr>
              <a:t>ил</a:t>
            </a:r>
            <a:r>
              <a:rPr sz="2600" b="1" dirty="0">
                <a:latin typeface="Times New Roman"/>
                <a:cs typeface="Times New Roman"/>
              </a:rPr>
              <a:t>и	</a:t>
            </a:r>
            <a:r>
              <a:rPr sz="2600" b="1" spc="-5" dirty="0">
                <a:latin typeface="Times New Roman"/>
                <a:cs typeface="Times New Roman"/>
              </a:rPr>
              <a:t>н</a:t>
            </a:r>
            <a:r>
              <a:rPr sz="2600" b="1" dirty="0">
                <a:latin typeface="Times New Roman"/>
                <a:cs typeface="Times New Roman"/>
              </a:rPr>
              <a:t>е	</a:t>
            </a:r>
            <a:r>
              <a:rPr sz="2600" b="1" spc="-5" dirty="0">
                <a:latin typeface="Times New Roman"/>
                <a:cs typeface="Times New Roman"/>
              </a:rPr>
              <a:t>погаш</a:t>
            </a:r>
            <a:r>
              <a:rPr sz="2600" b="1" spc="-10" dirty="0">
                <a:latin typeface="Times New Roman"/>
                <a:cs typeface="Times New Roman"/>
              </a:rPr>
              <a:t>е</a:t>
            </a:r>
            <a:r>
              <a:rPr sz="2600" b="1" spc="-5" dirty="0">
                <a:latin typeface="Times New Roman"/>
                <a:cs typeface="Times New Roman"/>
              </a:rPr>
              <a:t>нно</a:t>
            </a:r>
            <a:r>
              <a:rPr sz="2600" b="1" dirty="0">
                <a:latin typeface="Times New Roman"/>
                <a:cs typeface="Times New Roman"/>
              </a:rPr>
              <a:t>й	в  ф</a:t>
            </a:r>
            <a:r>
              <a:rPr sz="2600" b="1" spc="-55" dirty="0">
                <a:latin typeface="Times New Roman"/>
                <a:cs typeface="Times New Roman"/>
              </a:rPr>
              <a:t>е</a:t>
            </a:r>
            <a:r>
              <a:rPr sz="2600" b="1" dirty="0">
                <a:latin typeface="Times New Roman"/>
                <a:cs typeface="Times New Roman"/>
              </a:rPr>
              <a:t>де</a:t>
            </a:r>
            <a:r>
              <a:rPr sz="2600" b="1" spc="-10" dirty="0">
                <a:latin typeface="Times New Roman"/>
                <a:cs typeface="Times New Roman"/>
              </a:rPr>
              <a:t>р</a:t>
            </a:r>
            <a:r>
              <a:rPr sz="2600" b="1" spc="25" dirty="0">
                <a:latin typeface="Times New Roman"/>
                <a:cs typeface="Times New Roman"/>
              </a:rPr>
              <a:t>а</a:t>
            </a:r>
            <a:r>
              <a:rPr sz="2600" b="1" spc="-5" dirty="0">
                <a:latin typeface="Times New Roman"/>
                <a:cs typeface="Times New Roman"/>
              </a:rPr>
              <a:t>льн</a:t>
            </a:r>
            <a:r>
              <a:rPr sz="2600" b="1" spc="-25" dirty="0">
                <a:latin typeface="Times New Roman"/>
                <a:cs typeface="Times New Roman"/>
              </a:rPr>
              <a:t>ы</a:t>
            </a:r>
            <a:r>
              <a:rPr sz="2600" b="1" dirty="0">
                <a:latin typeface="Times New Roman"/>
                <a:cs typeface="Times New Roman"/>
              </a:rPr>
              <a:t>м		за</a:t>
            </a:r>
            <a:r>
              <a:rPr sz="2600" b="1" spc="-35" dirty="0">
                <a:latin typeface="Times New Roman"/>
                <a:cs typeface="Times New Roman"/>
              </a:rPr>
              <a:t>к</a:t>
            </a:r>
            <a:r>
              <a:rPr sz="2600" b="1" dirty="0">
                <a:latin typeface="Times New Roman"/>
                <a:cs typeface="Times New Roman"/>
              </a:rPr>
              <a:t>он</a:t>
            </a:r>
            <a:r>
              <a:rPr sz="2600" b="1" spc="-50" dirty="0">
                <a:latin typeface="Times New Roman"/>
                <a:cs typeface="Times New Roman"/>
              </a:rPr>
              <a:t>о</a:t>
            </a:r>
            <a:r>
              <a:rPr sz="2600" b="1" dirty="0">
                <a:latin typeface="Times New Roman"/>
                <a:cs typeface="Times New Roman"/>
              </a:rPr>
              <a:t>м	</a:t>
            </a:r>
            <a:r>
              <a:rPr sz="2600" b="1" spc="-5" dirty="0">
                <a:latin typeface="Times New Roman"/>
                <a:cs typeface="Times New Roman"/>
              </a:rPr>
              <a:t>поряд</a:t>
            </a:r>
            <a:r>
              <a:rPr sz="2600" b="1" spc="-70" dirty="0">
                <a:latin typeface="Times New Roman"/>
                <a:cs typeface="Times New Roman"/>
              </a:rPr>
              <a:t>к</a:t>
            </a:r>
            <a:r>
              <a:rPr sz="2600" b="1" dirty="0">
                <a:latin typeface="Times New Roman"/>
                <a:cs typeface="Times New Roman"/>
              </a:rPr>
              <a:t>е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120972"/>
            <a:ext cx="259651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отсутствие не  </a:t>
            </a:r>
            <a:r>
              <a:rPr sz="2600" b="1" spc="-20" dirty="0">
                <a:latin typeface="Times New Roman"/>
                <a:cs typeface="Times New Roman"/>
              </a:rPr>
              <a:t>установленном  </a:t>
            </a:r>
            <a:r>
              <a:rPr sz="2600" b="1" spc="-25" dirty="0">
                <a:latin typeface="Times New Roman"/>
                <a:cs typeface="Times New Roman"/>
              </a:rPr>
              <a:t>судимости;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5389270"/>
            <a:ext cx="8023859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3370" indent="-28067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отсутствие </a:t>
            </a:r>
            <a:r>
              <a:rPr sz="2600" b="1" spc="-10" dirty="0">
                <a:latin typeface="Times New Roman"/>
                <a:cs typeface="Times New Roman"/>
              </a:rPr>
              <a:t>неснятого </a:t>
            </a:r>
            <a:r>
              <a:rPr sz="2600" b="1" spc="-5" dirty="0">
                <a:latin typeface="Times New Roman"/>
                <a:cs typeface="Times New Roman"/>
              </a:rPr>
              <a:t>дисциплинарного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взыскания.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56550" y="5876925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3732" y="1931923"/>
            <a:ext cx="579818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0145">
              <a:lnSpc>
                <a:spcPct val="100000"/>
              </a:lnSpc>
              <a:spcBef>
                <a:spcPts val="100"/>
              </a:spcBef>
              <a:tabLst>
                <a:tab pos="2642870" algn="l"/>
              </a:tabLst>
            </a:pPr>
            <a:r>
              <a:rPr sz="6000" spc="-75" dirty="0"/>
              <a:t>Кто	</a:t>
            </a:r>
            <a:r>
              <a:rPr sz="6000" spc="10" dirty="0"/>
              <a:t>такие  </a:t>
            </a:r>
            <a:r>
              <a:rPr sz="6000" spc="-5" dirty="0"/>
              <a:t>ветераны</a:t>
            </a:r>
            <a:r>
              <a:rPr sz="6000" spc="-65" dirty="0"/>
              <a:t> труда?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7812151" y="5568950"/>
            <a:ext cx="720725" cy="719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73657"/>
            <a:ext cx="8074025" cy="2166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715" indent="-27305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5750" algn="l"/>
              </a:tabLst>
            </a:pPr>
            <a:r>
              <a:rPr sz="2600" b="1" spc="-25" dirty="0">
                <a:latin typeface="Times New Roman"/>
                <a:cs typeface="Times New Roman"/>
              </a:rPr>
              <a:t>Ходатайство </a:t>
            </a:r>
            <a:r>
              <a:rPr sz="2600" b="1" dirty="0">
                <a:latin typeface="Times New Roman"/>
                <a:cs typeface="Times New Roman"/>
              </a:rPr>
              <a:t>о </a:t>
            </a:r>
            <a:r>
              <a:rPr sz="2600" b="1" spc="-5" dirty="0">
                <a:latin typeface="Times New Roman"/>
                <a:cs typeface="Times New Roman"/>
              </a:rPr>
              <a:t>награждении </a:t>
            </a:r>
            <a:r>
              <a:rPr sz="2600" b="1" spc="-15" dirty="0">
                <a:latin typeface="Times New Roman"/>
                <a:cs typeface="Times New Roman"/>
              </a:rPr>
              <a:t>возбуждается </a:t>
            </a:r>
            <a:r>
              <a:rPr sz="2600" b="1" spc="-5" dirty="0">
                <a:latin typeface="Times New Roman"/>
                <a:cs typeface="Times New Roman"/>
              </a:rPr>
              <a:t>по месту  </a:t>
            </a:r>
            <a:r>
              <a:rPr sz="2600" b="1" spc="-10" dirty="0">
                <a:latin typeface="Times New Roman"/>
                <a:cs typeface="Times New Roman"/>
              </a:rPr>
              <a:t>основной </a:t>
            </a:r>
            <a:r>
              <a:rPr sz="2600" b="1" spc="-15" dirty="0">
                <a:latin typeface="Times New Roman"/>
                <a:cs typeface="Times New Roman"/>
              </a:rPr>
              <a:t>работы </a:t>
            </a:r>
            <a:r>
              <a:rPr sz="2600" b="1" spc="-10" dirty="0">
                <a:latin typeface="Times New Roman"/>
                <a:cs typeface="Times New Roman"/>
              </a:rPr>
              <a:t>(службы) </a:t>
            </a:r>
            <a:r>
              <a:rPr sz="2600" b="1" spc="-5" dirty="0">
                <a:latin typeface="Times New Roman"/>
                <a:cs typeface="Times New Roman"/>
              </a:rPr>
              <a:t>лица, </a:t>
            </a:r>
            <a:r>
              <a:rPr sz="2600" b="1" spc="-15" dirty="0">
                <a:latin typeface="Times New Roman"/>
                <a:cs typeface="Times New Roman"/>
              </a:rPr>
              <a:t>представляемого  </a:t>
            </a:r>
            <a:r>
              <a:rPr sz="2600" b="1" dirty="0">
                <a:latin typeface="Times New Roman"/>
                <a:cs typeface="Times New Roman"/>
              </a:rPr>
              <a:t>к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награждению.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"/>
              <a:buChar char=""/>
            </a:pPr>
            <a:endParaRPr sz="380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buClr>
                <a:srgbClr val="0AD0D9"/>
              </a:buClr>
              <a:buSzPct val="94230"/>
              <a:buFont typeface="Wingdings"/>
              <a:buChar char=""/>
              <a:tabLst>
                <a:tab pos="28575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Решение </a:t>
            </a:r>
            <a:r>
              <a:rPr sz="2600" b="1" dirty="0">
                <a:latin typeface="Times New Roman"/>
                <a:cs typeface="Times New Roman"/>
              </a:rPr>
              <a:t>о </a:t>
            </a:r>
            <a:r>
              <a:rPr sz="2600" b="1" spc="-20" dirty="0">
                <a:latin typeface="Times New Roman"/>
                <a:cs typeface="Times New Roman"/>
              </a:rPr>
              <a:t>возбуждении </a:t>
            </a:r>
            <a:r>
              <a:rPr sz="2600" b="1" spc="-25" dirty="0">
                <a:latin typeface="Times New Roman"/>
                <a:cs typeface="Times New Roman"/>
              </a:rPr>
              <a:t>ходатайства </a:t>
            </a:r>
            <a:r>
              <a:rPr sz="2600" b="1" dirty="0">
                <a:latin typeface="Times New Roman"/>
                <a:cs typeface="Times New Roman"/>
              </a:rPr>
              <a:t>о</a:t>
            </a:r>
            <a:r>
              <a:rPr sz="2600" b="1" spc="35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награждении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0536" y="3213862"/>
            <a:ext cx="27870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18080" algn="l"/>
              </a:tabLst>
            </a:pPr>
            <a:r>
              <a:rPr sz="2600" b="1" spc="-40" dirty="0">
                <a:latin typeface="Times New Roman"/>
                <a:cs typeface="Times New Roman"/>
              </a:rPr>
              <a:t>к</a:t>
            </a:r>
            <a:r>
              <a:rPr sz="2600" b="1" spc="-35" dirty="0">
                <a:latin typeface="Times New Roman"/>
                <a:cs typeface="Times New Roman"/>
              </a:rPr>
              <a:t>о</a:t>
            </a:r>
            <a:r>
              <a:rPr sz="2600" b="1" spc="-5" dirty="0">
                <a:latin typeface="Times New Roman"/>
                <a:cs typeface="Times New Roman"/>
              </a:rPr>
              <a:t>ллективам</a:t>
            </a:r>
            <a:r>
              <a:rPr sz="2600" b="1" dirty="0">
                <a:latin typeface="Times New Roman"/>
                <a:cs typeface="Times New Roman"/>
              </a:rPr>
              <a:t>и	</a:t>
            </a:r>
            <a:r>
              <a:rPr sz="2600" b="1" spc="-5" dirty="0">
                <a:latin typeface="Times New Roman"/>
                <a:cs typeface="Times New Roman"/>
              </a:rPr>
              <a:t>по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736" y="3213862"/>
            <a:ext cx="480123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309370" algn="l"/>
                <a:tab pos="1425575" algn="l"/>
                <a:tab pos="2792730" algn="l"/>
              </a:tabLst>
            </a:pPr>
            <a:r>
              <a:rPr sz="2600" b="1" dirty="0">
                <a:latin typeface="Times New Roman"/>
                <a:cs typeface="Times New Roman"/>
              </a:rPr>
              <a:t>зна</a:t>
            </a:r>
            <a:r>
              <a:rPr sz="2600" b="1" spc="-35" dirty="0">
                <a:latin typeface="Times New Roman"/>
                <a:cs typeface="Times New Roman"/>
              </a:rPr>
              <a:t>к</a:t>
            </a:r>
            <a:r>
              <a:rPr sz="2600" b="1" spc="-45" dirty="0">
                <a:latin typeface="Times New Roman"/>
                <a:cs typeface="Times New Roman"/>
              </a:rPr>
              <a:t>о</a:t>
            </a:r>
            <a:r>
              <a:rPr sz="2600" b="1" dirty="0">
                <a:latin typeface="Times New Roman"/>
                <a:cs typeface="Times New Roman"/>
              </a:rPr>
              <a:t>м	</a:t>
            </a:r>
            <a:r>
              <a:rPr sz="2600" b="1" spc="-45" dirty="0">
                <a:latin typeface="Times New Roman"/>
                <a:cs typeface="Times New Roman"/>
              </a:rPr>
              <a:t>о</a:t>
            </a:r>
            <a:r>
              <a:rPr sz="2600" b="1" spc="-60" dirty="0">
                <a:latin typeface="Times New Roman"/>
                <a:cs typeface="Times New Roman"/>
              </a:rPr>
              <a:t>т</a:t>
            </a:r>
            <a:r>
              <a:rPr sz="2600" b="1" spc="-5" dirty="0">
                <a:latin typeface="Times New Roman"/>
                <a:cs typeface="Times New Roman"/>
              </a:rPr>
              <a:t>личи</a:t>
            </a:r>
            <a:r>
              <a:rPr sz="2600" b="1" dirty="0">
                <a:latin typeface="Times New Roman"/>
                <a:cs typeface="Times New Roman"/>
              </a:rPr>
              <a:t>я	</a:t>
            </a:r>
            <a:r>
              <a:rPr sz="2600" b="1" spc="-30" dirty="0">
                <a:latin typeface="Times New Roman"/>
                <a:cs typeface="Times New Roman"/>
              </a:rPr>
              <a:t>в</a:t>
            </a:r>
            <a:r>
              <a:rPr sz="2600" b="1" dirty="0">
                <a:latin typeface="Times New Roman"/>
                <a:cs typeface="Times New Roman"/>
              </a:rPr>
              <a:t>оз</a:t>
            </a:r>
            <a:r>
              <a:rPr sz="2600" b="1" spc="-100" dirty="0">
                <a:latin typeface="Times New Roman"/>
                <a:cs typeface="Times New Roman"/>
              </a:rPr>
              <a:t>б</a:t>
            </a:r>
            <a:r>
              <a:rPr sz="2600" b="1" spc="-35" dirty="0">
                <a:latin typeface="Times New Roman"/>
                <a:cs typeface="Times New Roman"/>
              </a:rPr>
              <a:t>у</a:t>
            </a:r>
            <a:r>
              <a:rPr sz="2600" b="1" spc="-5" dirty="0">
                <a:latin typeface="Times New Roman"/>
                <a:cs typeface="Times New Roman"/>
              </a:rPr>
              <a:t>ж</a:t>
            </a:r>
            <a:r>
              <a:rPr sz="2600" b="1" spc="-15" dirty="0">
                <a:latin typeface="Times New Roman"/>
                <a:cs typeface="Times New Roman"/>
              </a:rPr>
              <a:t>д</a:t>
            </a:r>
            <a:r>
              <a:rPr sz="2600" b="1" dirty="0">
                <a:latin typeface="Times New Roman"/>
                <a:cs typeface="Times New Roman"/>
              </a:rPr>
              <a:t>а</a:t>
            </a:r>
            <a:r>
              <a:rPr sz="2600" b="1" spc="-15" dirty="0">
                <a:latin typeface="Times New Roman"/>
                <a:cs typeface="Times New Roman"/>
              </a:rPr>
              <a:t>е</a:t>
            </a:r>
            <a:r>
              <a:rPr sz="2600" b="1" spc="25" dirty="0">
                <a:latin typeface="Times New Roman"/>
                <a:cs typeface="Times New Roman"/>
              </a:rPr>
              <a:t>т</a:t>
            </a:r>
            <a:r>
              <a:rPr sz="2600" b="1" dirty="0">
                <a:latin typeface="Times New Roman"/>
                <a:cs typeface="Times New Roman"/>
              </a:rPr>
              <a:t>ся  </a:t>
            </a:r>
            <a:r>
              <a:rPr sz="2600" b="1" spc="-5" dirty="0">
                <a:latin typeface="Times New Roman"/>
                <a:cs typeface="Times New Roman"/>
              </a:rPr>
              <a:t>месту		</a:t>
            </a:r>
            <a:r>
              <a:rPr sz="2600" b="1" spc="-10" dirty="0">
                <a:latin typeface="Times New Roman"/>
                <a:cs typeface="Times New Roman"/>
              </a:rPr>
              <a:t>основной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2839" y="3610102"/>
            <a:ext cx="443611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3820">
              <a:lnSpc>
                <a:spcPct val="100000"/>
              </a:lnSpc>
              <a:spcBef>
                <a:spcPts val="100"/>
              </a:spcBef>
              <a:tabLst>
                <a:tab pos="1198245" algn="l"/>
                <a:tab pos="1670685" algn="l"/>
                <a:tab pos="3609340" algn="l"/>
                <a:tab pos="423164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ра</a:t>
            </a:r>
            <a:r>
              <a:rPr sz="2600" b="1" spc="-35" dirty="0">
                <a:latin typeface="Times New Roman"/>
                <a:cs typeface="Times New Roman"/>
              </a:rPr>
              <a:t>б</a:t>
            </a:r>
            <a:r>
              <a:rPr sz="2600" b="1" spc="-45" dirty="0">
                <a:latin typeface="Times New Roman"/>
                <a:cs typeface="Times New Roman"/>
              </a:rPr>
              <a:t>о</a:t>
            </a:r>
            <a:r>
              <a:rPr sz="2600" b="1" spc="-5" dirty="0">
                <a:latin typeface="Times New Roman"/>
                <a:cs typeface="Times New Roman"/>
              </a:rPr>
              <a:t>т</a:t>
            </a:r>
            <a:r>
              <a:rPr sz="2600" b="1" dirty="0">
                <a:latin typeface="Times New Roman"/>
                <a:cs typeface="Times New Roman"/>
              </a:rPr>
              <a:t>ы		(сл</a:t>
            </a:r>
            <a:r>
              <a:rPr sz="2600" b="1" spc="-50" dirty="0">
                <a:latin typeface="Times New Roman"/>
                <a:cs typeface="Times New Roman"/>
              </a:rPr>
              <a:t>у</a:t>
            </a:r>
            <a:r>
              <a:rPr sz="2600" b="1" spc="-40" dirty="0">
                <a:latin typeface="Times New Roman"/>
                <a:cs typeface="Times New Roman"/>
              </a:rPr>
              <a:t>ж</a:t>
            </a:r>
            <a:r>
              <a:rPr sz="2600" b="1" dirty="0">
                <a:latin typeface="Times New Roman"/>
                <a:cs typeface="Times New Roman"/>
              </a:rPr>
              <a:t>бы)	</a:t>
            </a:r>
            <a:r>
              <a:rPr sz="2600" b="1" spc="-10" dirty="0">
                <a:latin typeface="Times New Roman"/>
                <a:cs typeface="Times New Roman"/>
              </a:rPr>
              <a:t>л</a:t>
            </a:r>
            <a:r>
              <a:rPr sz="2600" b="1" spc="-5" dirty="0">
                <a:latin typeface="Times New Roman"/>
                <a:cs typeface="Times New Roman"/>
              </a:rPr>
              <a:t>ица,  </a:t>
            </a:r>
            <a:r>
              <a:rPr sz="2600" b="1" dirty="0">
                <a:latin typeface="Times New Roman"/>
                <a:cs typeface="Times New Roman"/>
              </a:rPr>
              <a:t>к	</a:t>
            </a:r>
            <a:r>
              <a:rPr sz="2600" b="1" spc="-5" dirty="0">
                <a:latin typeface="Times New Roman"/>
                <a:cs typeface="Times New Roman"/>
              </a:rPr>
              <a:t>награжден</a:t>
            </a:r>
            <a:r>
              <a:rPr sz="2600" b="1" spc="-25" dirty="0">
                <a:latin typeface="Times New Roman"/>
                <a:cs typeface="Times New Roman"/>
              </a:rPr>
              <a:t>и</a:t>
            </a:r>
            <a:r>
              <a:rPr sz="2600" b="1" spc="-15" dirty="0">
                <a:latin typeface="Times New Roman"/>
                <a:cs typeface="Times New Roman"/>
              </a:rPr>
              <a:t>ю</a:t>
            </a:r>
            <a:r>
              <a:rPr sz="2600" b="1" dirty="0">
                <a:latin typeface="Times New Roman"/>
                <a:cs typeface="Times New Roman"/>
              </a:rPr>
              <a:t>,		и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736" y="4006418"/>
            <a:ext cx="576643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5" dirty="0">
                <a:latin typeface="Times New Roman"/>
                <a:cs typeface="Times New Roman"/>
              </a:rPr>
              <a:t>представляемого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34772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рассматривается	</a:t>
            </a:r>
            <a:r>
              <a:rPr sz="2600" b="1" spc="-10" dirty="0">
                <a:latin typeface="Times New Roman"/>
                <a:cs typeface="Times New Roman"/>
              </a:rPr>
              <a:t>коллегиальным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3393" y="4402963"/>
            <a:ext cx="12655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Times New Roman"/>
                <a:cs typeface="Times New Roman"/>
              </a:rPr>
              <a:t>о</a:t>
            </a:r>
            <a:r>
              <a:rPr sz="2600" b="1" spc="5" dirty="0">
                <a:latin typeface="Times New Roman"/>
                <a:cs typeface="Times New Roman"/>
              </a:rPr>
              <a:t>р</a:t>
            </a:r>
            <a:r>
              <a:rPr sz="2600" b="1" spc="-5" dirty="0">
                <a:latin typeface="Times New Roman"/>
                <a:cs typeface="Times New Roman"/>
              </a:rPr>
              <a:t>ган</a:t>
            </a:r>
            <a:r>
              <a:rPr sz="2600" b="1" spc="-55" dirty="0">
                <a:latin typeface="Times New Roman"/>
                <a:cs typeface="Times New Roman"/>
              </a:rPr>
              <a:t>о</a:t>
            </a:r>
            <a:r>
              <a:rPr sz="2600" b="1" dirty="0">
                <a:latin typeface="Times New Roman"/>
                <a:cs typeface="Times New Roman"/>
              </a:rPr>
              <a:t>м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8736" y="4799202"/>
            <a:ext cx="779653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90420" algn="l"/>
                <a:tab pos="3492500" algn="l"/>
                <a:tab pos="5388610" algn="l"/>
              </a:tabLst>
            </a:pPr>
            <a:r>
              <a:rPr sz="2600" b="1" dirty="0">
                <a:latin typeface="Times New Roman"/>
                <a:cs typeface="Times New Roman"/>
              </a:rPr>
              <a:t>ор</a:t>
            </a:r>
            <a:r>
              <a:rPr sz="2600" b="1" spc="-10" dirty="0">
                <a:latin typeface="Times New Roman"/>
                <a:cs typeface="Times New Roman"/>
              </a:rPr>
              <a:t>г</a:t>
            </a:r>
            <a:r>
              <a:rPr sz="2600" b="1" dirty="0">
                <a:latin typeface="Times New Roman"/>
                <a:cs typeface="Times New Roman"/>
              </a:rPr>
              <a:t>аниз</a:t>
            </a:r>
            <a:r>
              <a:rPr sz="2600" b="1" spc="5" dirty="0">
                <a:latin typeface="Times New Roman"/>
                <a:cs typeface="Times New Roman"/>
              </a:rPr>
              <a:t>а</a:t>
            </a:r>
            <a:r>
              <a:rPr sz="2600" b="1" spc="-15" dirty="0">
                <a:latin typeface="Times New Roman"/>
                <a:cs typeface="Times New Roman"/>
              </a:rPr>
              <a:t>ц</a:t>
            </a:r>
            <a:r>
              <a:rPr sz="2600" b="1" spc="-5" dirty="0">
                <a:latin typeface="Times New Roman"/>
                <a:cs typeface="Times New Roman"/>
              </a:rPr>
              <a:t>и</a:t>
            </a:r>
            <a:r>
              <a:rPr sz="2600" b="1" dirty="0">
                <a:latin typeface="Times New Roman"/>
                <a:cs typeface="Times New Roman"/>
              </a:rPr>
              <a:t>и	(ор</a:t>
            </a:r>
            <a:r>
              <a:rPr sz="2600" b="1" spc="-15" dirty="0">
                <a:latin typeface="Times New Roman"/>
                <a:cs typeface="Times New Roman"/>
              </a:rPr>
              <a:t>г</a:t>
            </a:r>
            <a:r>
              <a:rPr sz="2600" b="1" dirty="0">
                <a:latin typeface="Times New Roman"/>
                <a:cs typeface="Times New Roman"/>
              </a:rPr>
              <a:t>ана)	(</a:t>
            </a:r>
            <a:r>
              <a:rPr sz="2600" b="1" spc="-40" dirty="0">
                <a:latin typeface="Times New Roman"/>
                <a:cs typeface="Times New Roman"/>
              </a:rPr>
              <a:t>к</a:t>
            </a:r>
            <a:r>
              <a:rPr sz="2600" b="1" spc="-45" dirty="0">
                <a:latin typeface="Times New Roman"/>
                <a:cs typeface="Times New Roman"/>
              </a:rPr>
              <a:t>о</a:t>
            </a:r>
            <a:r>
              <a:rPr sz="2600" b="1" spc="-5" dirty="0">
                <a:latin typeface="Times New Roman"/>
                <a:cs typeface="Times New Roman"/>
              </a:rPr>
              <a:t>лл</a:t>
            </a:r>
            <a:r>
              <a:rPr sz="2600" b="1" spc="-15" dirty="0">
                <a:latin typeface="Times New Roman"/>
                <a:cs typeface="Times New Roman"/>
              </a:rPr>
              <a:t>е</a:t>
            </a:r>
            <a:r>
              <a:rPr sz="2600" b="1" spc="-5" dirty="0">
                <a:latin typeface="Times New Roman"/>
                <a:cs typeface="Times New Roman"/>
              </a:rPr>
              <a:t>гией</a:t>
            </a:r>
            <a:r>
              <a:rPr sz="2600" b="1" dirty="0">
                <a:latin typeface="Times New Roman"/>
                <a:cs typeface="Times New Roman"/>
              </a:rPr>
              <a:t>,	</a:t>
            </a:r>
            <a:r>
              <a:rPr sz="2600" b="1" spc="-5" dirty="0">
                <a:latin typeface="Times New Roman"/>
                <a:cs typeface="Times New Roman"/>
              </a:rPr>
              <a:t>п</a:t>
            </a:r>
            <a:r>
              <a:rPr sz="2600" b="1" spc="-55" dirty="0">
                <a:latin typeface="Times New Roman"/>
                <a:cs typeface="Times New Roman"/>
              </a:rPr>
              <a:t>е</a:t>
            </a:r>
            <a:r>
              <a:rPr sz="2600" b="1" spc="-10" dirty="0">
                <a:latin typeface="Times New Roman"/>
                <a:cs typeface="Times New Roman"/>
              </a:rPr>
              <a:t>д</a:t>
            </a:r>
            <a:r>
              <a:rPr sz="2600" b="1" dirty="0">
                <a:latin typeface="Times New Roman"/>
                <a:cs typeface="Times New Roman"/>
              </a:rPr>
              <a:t>а</a:t>
            </a:r>
            <a:r>
              <a:rPr sz="2600" b="1" spc="-75" dirty="0">
                <a:latin typeface="Times New Roman"/>
                <a:cs typeface="Times New Roman"/>
              </a:rPr>
              <a:t>г</a:t>
            </a:r>
            <a:r>
              <a:rPr sz="2600" b="1" dirty="0">
                <a:latin typeface="Times New Roman"/>
                <a:cs typeface="Times New Roman"/>
              </a:rPr>
              <a:t>оги</a:t>
            </a:r>
            <a:r>
              <a:rPr sz="2600" b="1" spc="-20" dirty="0">
                <a:latin typeface="Times New Roman"/>
                <a:cs typeface="Times New Roman"/>
              </a:rPr>
              <a:t>ч</a:t>
            </a:r>
            <a:r>
              <a:rPr sz="2600" b="1" spc="25" dirty="0">
                <a:latin typeface="Times New Roman"/>
                <a:cs typeface="Times New Roman"/>
              </a:rPr>
              <a:t>е</a:t>
            </a:r>
            <a:r>
              <a:rPr sz="2600" b="1" dirty="0">
                <a:latin typeface="Times New Roman"/>
                <a:cs typeface="Times New Roman"/>
              </a:rPr>
              <a:t>с</a:t>
            </a:r>
            <a:r>
              <a:rPr sz="2600" b="1" spc="-20" dirty="0">
                <a:latin typeface="Times New Roman"/>
                <a:cs typeface="Times New Roman"/>
              </a:rPr>
              <a:t>к</a:t>
            </a:r>
            <a:r>
              <a:rPr sz="2600" b="1" spc="-5" dirty="0">
                <a:latin typeface="Times New Roman"/>
                <a:cs typeface="Times New Roman"/>
              </a:rPr>
              <a:t>им  </a:t>
            </a:r>
            <a:r>
              <a:rPr sz="2600" b="1" spc="-20" dirty="0">
                <a:latin typeface="Times New Roman"/>
                <a:cs typeface="Times New Roman"/>
              </a:rPr>
              <a:t>советом, </a:t>
            </a:r>
            <a:r>
              <a:rPr sz="2600" b="1" dirty="0">
                <a:latin typeface="Times New Roman"/>
                <a:cs typeface="Times New Roman"/>
              </a:rPr>
              <a:t>общим собранием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коллектива).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56550" y="5876925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765173"/>
            <a:ext cx="23812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02815" algn="l"/>
              </a:tabLst>
            </a:pPr>
            <a:r>
              <a:rPr sz="2600" b="1" dirty="0">
                <a:latin typeface="Times New Roman"/>
                <a:cs typeface="Times New Roman"/>
              </a:rPr>
              <a:t>До</a:t>
            </a:r>
            <a:r>
              <a:rPr sz="2600" b="1" spc="-35" dirty="0">
                <a:latin typeface="Times New Roman"/>
                <a:cs typeface="Times New Roman"/>
              </a:rPr>
              <a:t>ку</a:t>
            </a:r>
            <a:r>
              <a:rPr sz="2600" b="1" spc="-15" dirty="0">
                <a:latin typeface="Times New Roman"/>
                <a:cs typeface="Times New Roman"/>
              </a:rPr>
              <a:t>м</a:t>
            </a:r>
            <a:r>
              <a:rPr sz="2600" b="1" dirty="0">
                <a:latin typeface="Times New Roman"/>
                <a:cs typeface="Times New Roman"/>
              </a:rPr>
              <a:t>ен</a:t>
            </a:r>
            <a:r>
              <a:rPr sz="2600" b="1" spc="-10" dirty="0">
                <a:latin typeface="Times New Roman"/>
                <a:cs typeface="Times New Roman"/>
              </a:rPr>
              <a:t>т</a:t>
            </a:r>
            <a:r>
              <a:rPr sz="2600" b="1" dirty="0">
                <a:latin typeface="Times New Roman"/>
                <a:cs typeface="Times New Roman"/>
              </a:rPr>
              <a:t>ы	о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2992" y="1765173"/>
            <a:ext cx="52476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58720" algn="l"/>
                <a:tab pos="398780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н</a:t>
            </a:r>
            <a:r>
              <a:rPr sz="2600" b="1" dirty="0">
                <a:latin typeface="Times New Roman"/>
                <a:cs typeface="Times New Roman"/>
              </a:rPr>
              <a:t>аг</a:t>
            </a:r>
            <a:r>
              <a:rPr sz="2600" b="1" spc="-10" dirty="0">
                <a:latin typeface="Times New Roman"/>
                <a:cs typeface="Times New Roman"/>
              </a:rPr>
              <a:t>р</a:t>
            </a:r>
            <a:r>
              <a:rPr sz="2600" b="1" dirty="0">
                <a:latin typeface="Times New Roman"/>
                <a:cs typeface="Times New Roman"/>
              </a:rPr>
              <a:t>ажде</a:t>
            </a:r>
            <a:r>
              <a:rPr sz="2600" b="1" spc="-15" dirty="0">
                <a:latin typeface="Times New Roman"/>
                <a:cs typeface="Times New Roman"/>
              </a:rPr>
              <a:t>н</a:t>
            </a:r>
            <a:r>
              <a:rPr sz="2600" b="1" spc="-5" dirty="0">
                <a:latin typeface="Times New Roman"/>
                <a:cs typeface="Times New Roman"/>
              </a:rPr>
              <a:t>и</a:t>
            </a:r>
            <a:r>
              <a:rPr sz="2600" b="1" dirty="0">
                <a:latin typeface="Times New Roman"/>
                <a:cs typeface="Times New Roman"/>
              </a:rPr>
              <a:t>и	зна</a:t>
            </a:r>
            <a:r>
              <a:rPr sz="2600" b="1" spc="-35" dirty="0">
                <a:latin typeface="Times New Roman"/>
                <a:cs typeface="Times New Roman"/>
              </a:rPr>
              <a:t>к</a:t>
            </a:r>
            <a:r>
              <a:rPr sz="2600" b="1" spc="-45" dirty="0">
                <a:latin typeface="Times New Roman"/>
                <a:cs typeface="Times New Roman"/>
              </a:rPr>
              <a:t>о</a:t>
            </a:r>
            <a:r>
              <a:rPr sz="2600" b="1" dirty="0">
                <a:latin typeface="Times New Roman"/>
                <a:cs typeface="Times New Roman"/>
              </a:rPr>
              <a:t>м	</a:t>
            </a:r>
            <a:r>
              <a:rPr sz="2600" b="1" spc="-45" dirty="0">
                <a:latin typeface="Times New Roman"/>
                <a:cs typeface="Times New Roman"/>
              </a:rPr>
              <a:t>о</a:t>
            </a:r>
            <a:r>
              <a:rPr sz="2600" b="1" spc="-60" dirty="0">
                <a:latin typeface="Times New Roman"/>
                <a:cs typeface="Times New Roman"/>
              </a:rPr>
              <a:t>т</a:t>
            </a:r>
            <a:r>
              <a:rPr sz="2600" b="1" spc="-5" dirty="0">
                <a:latin typeface="Times New Roman"/>
                <a:cs typeface="Times New Roman"/>
              </a:rPr>
              <a:t>л</a:t>
            </a:r>
            <a:r>
              <a:rPr sz="2600" b="1" spc="-10" dirty="0">
                <a:latin typeface="Times New Roman"/>
                <a:cs typeface="Times New Roman"/>
              </a:rPr>
              <a:t>и</a:t>
            </a:r>
            <a:r>
              <a:rPr sz="2600" b="1" dirty="0">
                <a:latin typeface="Times New Roman"/>
                <a:cs typeface="Times New Roman"/>
              </a:rPr>
              <a:t>чия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5352" y="2161489"/>
            <a:ext cx="436308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8305" algn="l"/>
                <a:tab pos="3315335" algn="l"/>
              </a:tabLst>
            </a:pPr>
            <a:r>
              <a:rPr sz="2600" b="1" dirty="0">
                <a:latin typeface="Times New Roman"/>
                <a:cs typeface="Times New Roman"/>
              </a:rPr>
              <a:t>в	Минп</a:t>
            </a:r>
            <a:r>
              <a:rPr sz="2600" b="1" spc="-15" dirty="0">
                <a:latin typeface="Times New Roman"/>
                <a:cs typeface="Times New Roman"/>
              </a:rPr>
              <a:t>р</a:t>
            </a:r>
            <a:r>
              <a:rPr sz="2600" b="1" dirty="0">
                <a:latin typeface="Times New Roman"/>
                <a:cs typeface="Times New Roman"/>
              </a:rPr>
              <a:t>ос</a:t>
            </a:r>
            <a:r>
              <a:rPr sz="2600" b="1" spc="-20" dirty="0">
                <a:latin typeface="Times New Roman"/>
                <a:cs typeface="Times New Roman"/>
              </a:rPr>
              <a:t>в</a:t>
            </a:r>
            <a:r>
              <a:rPr sz="2600" b="1" dirty="0">
                <a:latin typeface="Times New Roman"/>
                <a:cs typeface="Times New Roman"/>
              </a:rPr>
              <a:t>е</a:t>
            </a:r>
            <a:r>
              <a:rPr sz="2600" b="1" spc="-5" dirty="0">
                <a:latin typeface="Times New Roman"/>
                <a:cs typeface="Times New Roman"/>
              </a:rPr>
              <a:t>щ</a:t>
            </a:r>
            <a:r>
              <a:rPr sz="2600" b="1" dirty="0">
                <a:latin typeface="Times New Roman"/>
                <a:cs typeface="Times New Roman"/>
              </a:rPr>
              <a:t>ения	</a:t>
            </a:r>
            <a:r>
              <a:rPr sz="2600" b="1" spc="-70" dirty="0">
                <a:latin typeface="Times New Roman"/>
                <a:cs typeface="Times New Roman"/>
              </a:rPr>
              <a:t>Р</a:t>
            </a:r>
            <a:r>
              <a:rPr sz="2600" b="1" dirty="0">
                <a:latin typeface="Times New Roman"/>
                <a:cs typeface="Times New Roman"/>
              </a:rPr>
              <a:t>оссии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7857" y="2558033"/>
            <a:ext cx="32918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8225" algn="l"/>
              </a:tabLst>
            </a:pPr>
            <a:r>
              <a:rPr sz="2600" b="1" dirty="0">
                <a:latin typeface="Times New Roman"/>
                <a:cs typeface="Times New Roman"/>
              </a:rPr>
              <a:t>с	</a:t>
            </a:r>
            <a:r>
              <a:rPr sz="26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руководителем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4026" y="2161489"/>
            <a:ext cx="1045844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5"/>
              </a:spcBef>
            </a:pPr>
            <a:r>
              <a:rPr sz="2600" b="1" spc="-15" dirty="0">
                <a:latin typeface="Times New Roman"/>
                <a:cs typeface="Times New Roman"/>
              </a:rPr>
              <a:t>п</a:t>
            </a:r>
            <a:r>
              <a:rPr sz="2600" b="1" dirty="0">
                <a:latin typeface="Times New Roman"/>
                <a:cs typeface="Times New Roman"/>
              </a:rPr>
              <a:t>о</a:t>
            </a:r>
            <a:r>
              <a:rPr sz="2600" b="1" spc="-15" dirty="0">
                <a:latin typeface="Times New Roman"/>
                <a:cs typeface="Times New Roman"/>
              </a:rPr>
              <a:t>с</a:t>
            </a:r>
            <a:r>
              <a:rPr sz="2600" b="1" spc="-5" dirty="0">
                <a:latin typeface="Times New Roman"/>
                <a:cs typeface="Times New Roman"/>
              </a:rPr>
              <a:t>ле  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ор</a:t>
            </a:r>
            <a:r>
              <a:rPr sz="2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ана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217" y="2161489"/>
            <a:ext cx="249618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Times New Roman"/>
                <a:cs typeface="Times New Roman"/>
              </a:rPr>
              <a:t>представляются  </a:t>
            </a:r>
            <a:r>
              <a:rPr sz="2600" b="1" spc="-20" dirty="0">
                <a:latin typeface="Times New Roman"/>
                <a:cs typeface="Times New Roman"/>
              </a:rPr>
              <a:t>согласования  </a:t>
            </a:r>
            <a:r>
              <a:rPr sz="2600" b="1" spc="-5" dirty="0">
                <a:latin typeface="Times New Roman"/>
                <a:cs typeface="Times New Roman"/>
              </a:rPr>
              <a:t>исп</a:t>
            </a:r>
            <a:r>
              <a:rPr sz="2600" b="1" spc="-35" dirty="0">
                <a:latin typeface="Times New Roman"/>
                <a:cs typeface="Times New Roman"/>
              </a:rPr>
              <a:t>о</a:t>
            </a:r>
            <a:r>
              <a:rPr sz="2600" b="1" spc="-5" dirty="0">
                <a:latin typeface="Times New Roman"/>
                <a:cs typeface="Times New Roman"/>
              </a:rPr>
              <a:t>лн</a:t>
            </a:r>
            <a:r>
              <a:rPr sz="2600" b="1" spc="-10" dirty="0">
                <a:latin typeface="Times New Roman"/>
                <a:cs typeface="Times New Roman"/>
              </a:rPr>
              <a:t>и</a:t>
            </a:r>
            <a:r>
              <a:rPr sz="2600" b="1" spc="-5" dirty="0">
                <a:latin typeface="Times New Roman"/>
                <a:cs typeface="Times New Roman"/>
              </a:rPr>
              <a:t>т</a:t>
            </a:r>
            <a:r>
              <a:rPr sz="2600" b="1" spc="-15" dirty="0">
                <a:latin typeface="Times New Roman"/>
                <a:cs typeface="Times New Roman"/>
              </a:rPr>
              <a:t>е</a:t>
            </a:r>
            <a:r>
              <a:rPr sz="2600" b="1" spc="-5" dirty="0">
                <a:latin typeface="Times New Roman"/>
                <a:cs typeface="Times New Roman"/>
              </a:rPr>
              <a:t>льн</a:t>
            </a:r>
            <a:r>
              <a:rPr sz="2600" b="1" spc="10" dirty="0">
                <a:latin typeface="Times New Roman"/>
                <a:cs typeface="Times New Roman"/>
              </a:rPr>
              <a:t>о</a:t>
            </a:r>
            <a:r>
              <a:rPr sz="2600" b="1" dirty="0">
                <a:latin typeface="Times New Roman"/>
                <a:cs typeface="Times New Roman"/>
              </a:rPr>
              <a:t>й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0821" y="2954274"/>
            <a:ext cx="50977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41145" algn="l"/>
                <a:tab pos="3364229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власти	</a:t>
            </a:r>
            <a:r>
              <a:rPr sz="2600" b="1" spc="-20" dirty="0">
                <a:latin typeface="Times New Roman"/>
                <a:cs typeface="Times New Roman"/>
              </a:rPr>
              <a:t>субъекта	</a:t>
            </a:r>
            <a:r>
              <a:rPr sz="2600" b="1" spc="-15" dirty="0">
                <a:latin typeface="Times New Roman"/>
                <a:cs typeface="Times New Roman"/>
              </a:rPr>
              <a:t>Российской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217" y="3350514"/>
            <a:ext cx="807339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Times New Roman"/>
                <a:cs typeface="Times New Roman"/>
              </a:rPr>
              <a:t>Федерации, </a:t>
            </a:r>
            <a:r>
              <a:rPr sz="2600" b="1" spc="-15" dirty="0">
                <a:latin typeface="Times New Roman"/>
                <a:cs typeface="Times New Roman"/>
              </a:rPr>
              <a:t>осуществляющего</a:t>
            </a:r>
            <a:r>
              <a:rPr sz="2600" b="1" spc="62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управление </a:t>
            </a:r>
            <a:r>
              <a:rPr sz="2600" b="1" dirty="0">
                <a:latin typeface="Times New Roman"/>
                <a:cs typeface="Times New Roman"/>
              </a:rPr>
              <a:t>в </a:t>
            </a:r>
            <a:r>
              <a:rPr sz="2600" b="1" spc="-10" dirty="0">
                <a:latin typeface="Times New Roman"/>
                <a:cs typeface="Times New Roman"/>
              </a:rPr>
              <a:t>сфере  </a:t>
            </a:r>
            <a:r>
              <a:rPr sz="2600" b="1" dirty="0">
                <a:latin typeface="Times New Roman"/>
                <a:cs typeface="Times New Roman"/>
              </a:rPr>
              <a:t>деятельности и 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высшим </a:t>
            </a:r>
            <a:r>
              <a:rPr sz="2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должностным </a:t>
            </a:r>
            <a:r>
              <a:rPr sz="2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лицом  субъекта Российской</a:t>
            </a:r>
            <a:r>
              <a:rPr sz="26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Федерации.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56550" y="5730875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29132"/>
            <a:ext cx="8063230" cy="4691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Times New Roman"/>
                <a:cs typeface="Times New Roman"/>
              </a:rPr>
              <a:t>Для </a:t>
            </a:r>
            <a:r>
              <a:rPr sz="2600" b="1" spc="-5" dirty="0">
                <a:latin typeface="Times New Roman"/>
                <a:cs typeface="Times New Roman"/>
              </a:rPr>
              <a:t>награждения </a:t>
            </a:r>
            <a:r>
              <a:rPr sz="2600" b="1" spc="-10" dirty="0">
                <a:latin typeface="Times New Roman"/>
                <a:cs typeface="Times New Roman"/>
              </a:rPr>
              <a:t>знаком </a:t>
            </a:r>
            <a:r>
              <a:rPr sz="2600" b="1" spc="-20" dirty="0">
                <a:latin typeface="Times New Roman"/>
                <a:cs typeface="Times New Roman"/>
              </a:rPr>
              <a:t>отличия </a:t>
            </a:r>
            <a:r>
              <a:rPr sz="2600" b="1" dirty="0">
                <a:latin typeface="Times New Roman"/>
                <a:cs typeface="Times New Roman"/>
              </a:rPr>
              <a:t>в  Минпросвещения </a:t>
            </a:r>
            <a:r>
              <a:rPr sz="2600" b="1" spc="-10" dirty="0">
                <a:latin typeface="Times New Roman"/>
                <a:cs typeface="Times New Roman"/>
              </a:rPr>
              <a:t>России направляются </a:t>
            </a:r>
            <a:r>
              <a:rPr sz="2600" b="1" spc="-5" dirty="0">
                <a:latin typeface="Times New Roman"/>
                <a:cs typeface="Times New Roman"/>
              </a:rPr>
              <a:t>следующие  </a:t>
            </a:r>
            <a:r>
              <a:rPr sz="2600" b="1" spc="-10" dirty="0">
                <a:latin typeface="Times New Roman"/>
                <a:cs typeface="Times New Roman"/>
              </a:rPr>
              <a:t>документы: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608330" algn="l"/>
                <a:tab pos="1979930" algn="l"/>
                <a:tab pos="2124710" algn="l"/>
                <a:tab pos="2651125" algn="l"/>
                <a:tab pos="3535045" algn="l"/>
                <a:tab pos="4518025" algn="l"/>
                <a:tab pos="5312410" algn="l"/>
                <a:tab pos="5746750" algn="l"/>
                <a:tab pos="7524115" algn="l"/>
              </a:tabLst>
            </a:pPr>
            <a:r>
              <a:rPr sz="2600" spc="5" dirty="0">
                <a:latin typeface="Times New Roman"/>
                <a:cs typeface="Times New Roman"/>
              </a:rPr>
              <a:t>1</a:t>
            </a:r>
            <a:r>
              <a:rPr sz="2600" dirty="0">
                <a:latin typeface="Times New Roman"/>
                <a:cs typeface="Times New Roman"/>
              </a:rPr>
              <a:t>.	</a:t>
            </a:r>
            <a:r>
              <a:rPr sz="2600" spc="-5" dirty="0">
                <a:latin typeface="Times New Roman"/>
                <a:cs typeface="Times New Roman"/>
              </a:rPr>
              <a:t>пись</a:t>
            </a:r>
            <a:r>
              <a:rPr sz="2600" spc="-25" dirty="0">
                <a:latin typeface="Times New Roman"/>
                <a:cs typeface="Times New Roman"/>
              </a:rPr>
              <a:t>м</a:t>
            </a:r>
            <a:r>
              <a:rPr sz="2600" dirty="0">
                <a:latin typeface="Times New Roman"/>
                <a:cs typeface="Times New Roman"/>
              </a:rPr>
              <a:t>о	</a:t>
            </a:r>
            <a:r>
              <a:rPr sz="2600" spc="-5" dirty="0">
                <a:latin typeface="Times New Roman"/>
                <a:cs typeface="Times New Roman"/>
              </a:rPr>
              <a:t>н</a:t>
            </a:r>
            <a:r>
              <a:rPr sz="2600" dirty="0">
                <a:latin typeface="Times New Roman"/>
                <a:cs typeface="Times New Roman"/>
              </a:rPr>
              <a:t>а	</a:t>
            </a:r>
            <a:r>
              <a:rPr sz="2600" spc="-15" dirty="0">
                <a:latin typeface="Times New Roman"/>
                <a:cs typeface="Times New Roman"/>
              </a:rPr>
              <a:t>и</a:t>
            </a:r>
            <a:r>
              <a:rPr sz="2600" dirty="0">
                <a:latin typeface="Times New Roman"/>
                <a:cs typeface="Times New Roman"/>
              </a:rPr>
              <a:t>мя	</a:t>
            </a:r>
            <a:r>
              <a:rPr sz="2600" spc="-5" dirty="0">
                <a:latin typeface="Times New Roman"/>
                <a:cs typeface="Times New Roman"/>
              </a:rPr>
              <a:t>Мин</a:t>
            </a:r>
            <a:r>
              <a:rPr sz="2600" spc="-20" dirty="0">
                <a:latin typeface="Times New Roman"/>
                <a:cs typeface="Times New Roman"/>
              </a:rPr>
              <a:t>и</a:t>
            </a:r>
            <a:r>
              <a:rPr sz="2600" dirty="0">
                <a:latin typeface="Times New Roman"/>
                <a:cs typeface="Times New Roman"/>
              </a:rPr>
              <a:t>с</a:t>
            </a:r>
            <a:r>
              <a:rPr sz="2600" spc="30" dirty="0">
                <a:latin typeface="Times New Roman"/>
                <a:cs typeface="Times New Roman"/>
              </a:rPr>
              <a:t>т</a:t>
            </a:r>
            <a:r>
              <a:rPr sz="2600" dirty="0">
                <a:latin typeface="Times New Roman"/>
                <a:cs typeface="Times New Roman"/>
              </a:rPr>
              <a:t>ра	</a:t>
            </a:r>
            <a:r>
              <a:rPr sz="2600" spc="-5" dirty="0">
                <a:latin typeface="Times New Roman"/>
                <a:cs typeface="Times New Roman"/>
              </a:rPr>
              <a:t>пр</a:t>
            </a:r>
            <a:r>
              <a:rPr sz="2600" spc="40" dirty="0">
                <a:latin typeface="Times New Roman"/>
                <a:cs typeface="Times New Roman"/>
              </a:rPr>
              <a:t>о</a:t>
            </a:r>
            <a:r>
              <a:rPr sz="2600" dirty="0">
                <a:latin typeface="Times New Roman"/>
                <a:cs typeface="Times New Roman"/>
              </a:rPr>
              <a:t>с</a:t>
            </a:r>
            <a:r>
              <a:rPr sz="2600" spc="-25" dirty="0">
                <a:latin typeface="Times New Roman"/>
                <a:cs typeface="Times New Roman"/>
              </a:rPr>
              <a:t>в</a:t>
            </a:r>
            <a:r>
              <a:rPr sz="2600" dirty="0">
                <a:latin typeface="Times New Roman"/>
                <a:cs typeface="Times New Roman"/>
              </a:rPr>
              <a:t>ещ</a:t>
            </a:r>
            <a:r>
              <a:rPr sz="2600" spc="-10" dirty="0">
                <a:latin typeface="Times New Roman"/>
                <a:cs typeface="Times New Roman"/>
              </a:rPr>
              <a:t>е</a:t>
            </a:r>
            <a:r>
              <a:rPr sz="2600" spc="-15" dirty="0">
                <a:latin typeface="Times New Roman"/>
                <a:cs typeface="Times New Roman"/>
              </a:rPr>
              <a:t>н</a:t>
            </a:r>
            <a:r>
              <a:rPr sz="2600" spc="-5" dirty="0">
                <a:latin typeface="Times New Roman"/>
                <a:cs typeface="Times New Roman"/>
              </a:rPr>
              <a:t>и</a:t>
            </a:r>
            <a:r>
              <a:rPr sz="2600" dirty="0">
                <a:latin typeface="Times New Roman"/>
                <a:cs typeface="Times New Roman"/>
              </a:rPr>
              <a:t>я	</a:t>
            </a:r>
            <a:r>
              <a:rPr sz="2600" spc="-45" dirty="0">
                <a:latin typeface="Times New Roman"/>
                <a:cs typeface="Times New Roman"/>
              </a:rPr>
              <a:t>Р</a:t>
            </a:r>
            <a:r>
              <a:rPr sz="2600" spc="-5" dirty="0">
                <a:latin typeface="Times New Roman"/>
                <a:cs typeface="Times New Roman"/>
              </a:rPr>
              <a:t>Ф,  </a:t>
            </a:r>
            <a:r>
              <a:rPr sz="2600" spc="-10" dirty="0">
                <a:latin typeface="Times New Roman"/>
                <a:cs typeface="Times New Roman"/>
              </a:rPr>
              <a:t>подписанное		</a:t>
            </a:r>
            <a:r>
              <a:rPr sz="2600" spc="-25" dirty="0">
                <a:latin typeface="Times New Roman"/>
                <a:cs typeface="Times New Roman"/>
              </a:rPr>
              <a:t>руководителем	</a:t>
            </a:r>
            <a:r>
              <a:rPr sz="2600" spc="-5" dirty="0">
                <a:latin typeface="Times New Roman"/>
                <a:cs typeface="Times New Roman"/>
              </a:rPr>
              <a:t>органа	</a:t>
            </a:r>
            <a:r>
              <a:rPr sz="2600" spc="-10" dirty="0">
                <a:latin typeface="Times New Roman"/>
                <a:cs typeface="Times New Roman"/>
              </a:rPr>
              <a:t>исполнительной  власти </a:t>
            </a:r>
            <a:r>
              <a:rPr sz="2600" spc="-20" dirty="0">
                <a:latin typeface="Times New Roman"/>
                <a:cs typeface="Times New Roman"/>
              </a:rPr>
              <a:t>субъекта </a:t>
            </a:r>
            <a:r>
              <a:rPr sz="2600" spc="-15" dirty="0">
                <a:latin typeface="Times New Roman"/>
                <a:cs typeface="Times New Roman"/>
              </a:rPr>
              <a:t>РФ, </a:t>
            </a:r>
            <a:r>
              <a:rPr sz="2600" spc="-5" dirty="0">
                <a:latin typeface="Times New Roman"/>
                <a:cs typeface="Times New Roman"/>
              </a:rPr>
              <a:t>осуществляющего </a:t>
            </a:r>
            <a:r>
              <a:rPr sz="2600" spc="-15" dirty="0">
                <a:latin typeface="Times New Roman"/>
                <a:cs typeface="Times New Roman"/>
              </a:rPr>
              <a:t>государственное  </a:t>
            </a:r>
            <a:r>
              <a:rPr sz="2600" spc="-5" dirty="0">
                <a:latin typeface="Times New Roman"/>
                <a:cs typeface="Times New Roman"/>
              </a:rPr>
              <a:t>управление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5" dirty="0">
                <a:latin typeface="Times New Roman"/>
                <a:cs typeface="Times New Roman"/>
              </a:rPr>
              <a:t>сфере </a:t>
            </a:r>
            <a:r>
              <a:rPr sz="2600" spc="-5" dirty="0">
                <a:latin typeface="Times New Roman"/>
                <a:cs typeface="Times New Roman"/>
              </a:rPr>
              <a:t>образования, </a:t>
            </a:r>
            <a:r>
              <a:rPr sz="2600" dirty="0">
                <a:latin typeface="Times New Roman"/>
                <a:cs typeface="Times New Roman"/>
              </a:rPr>
              <a:t>с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ходатайством;</a:t>
            </a:r>
            <a:endParaRPr sz="2600">
              <a:latin typeface="Times New Roman"/>
              <a:cs typeface="Times New Roman"/>
            </a:endParaRPr>
          </a:p>
          <a:p>
            <a:pPr marL="342900" indent="-330835">
              <a:lnSpc>
                <a:spcPct val="100000"/>
              </a:lnSpc>
              <a:spcBef>
                <a:spcPts val="1205"/>
              </a:spcBef>
              <a:buAutoNum type="arabicPeriod" startAt="3"/>
              <a:tabLst>
                <a:tab pos="343535" algn="l"/>
              </a:tabLst>
            </a:pPr>
            <a:r>
              <a:rPr sz="2600" spc="-10" dirty="0">
                <a:latin typeface="Times New Roman"/>
                <a:cs typeface="Times New Roman"/>
              </a:rPr>
              <a:t>представление </a:t>
            </a:r>
            <a:r>
              <a:rPr sz="2600" dirty="0">
                <a:latin typeface="Times New Roman"/>
                <a:cs typeface="Times New Roman"/>
              </a:rPr>
              <a:t>к </a:t>
            </a:r>
            <a:r>
              <a:rPr sz="2600" spc="-5" dirty="0">
                <a:latin typeface="Times New Roman"/>
                <a:cs typeface="Times New Roman"/>
              </a:rPr>
              <a:t>награждению лица </a:t>
            </a:r>
            <a:r>
              <a:rPr sz="2600" spc="-35" dirty="0">
                <a:latin typeface="Times New Roman"/>
                <a:cs typeface="Times New Roman"/>
              </a:rPr>
              <a:t>знаком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отличия;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750570" algn="l"/>
              </a:tabLst>
            </a:pPr>
            <a:r>
              <a:rPr sz="2600" spc="-35" dirty="0">
                <a:latin typeface="Times New Roman"/>
                <a:cs typeface="Times New Roman"/>
              </a:rPr>
              <a:t>протокол </a:t>
            </a:r>
            <a:r>
              <a:rPr sz="2600" spc="-5" dirty="0">
                <a:latin typeface="Times New Roman"/>
                <a:cs typeface="Times New Roman"/>
              </a:rPr>
              <a:t>(решение) </a:t>
            </a:r>
            <a:r>
              <a:rPr sz="2600" spc="-25" dirty="0">
                <a:latin typeface="Times New Roman"/>
                <a:cs typeface="Times New Roman"/>
              </a:rPr>
              <a:t>коллегиального </a:t>
            </a:r>
            <a:r>
              <a:rPr sz="2600" spc="-5" dirty="0">
                <a:latin typeface="Times New Roman"/>
                <a:cs typeface="Times New Roman"/>
              </a:rPr>
              <a:t>органа  организации, </a:t>
            </a:r>
            <a:r>
              <a:rPr sz="2600" spc="-30" dirty="0">
                <a:latin typeface="Times New Roman"/>
                <a:cs typeface="Times New Roman"/>
              </a:rPr>
              <a:t>возбудившей </a:t>
            </a:r>
            <a:r>
              <a:rPr sz="2600" spc="-25" dirty="0">
                <a:latin typeface="Times New Roman"/>
                <a:cs typeface="Times New Roman"/>
              </a:rPr>
              <a:t>ходатайство </a:t>
            </a:r>
            <a:r>
              <a:rPr sz="2600" dirty="0">
                <a:latin typeface="Times New Roman"/>
                <a:cs typeface="Times New Roman"/>
              </a:rPr>
              <a:t>о </a:t>
            </a:r>
            <a:r>
              <a:rPr sz="2600" spc="-5" dirty="0">
                <a:latin typeface="Times New Roman"/>
                <a:cs typeface="Times New Roman"/>
              </a:rPr>
              <a:t>награждении, 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заверенной </a:t>
            </a:r>
            <a:r>
              <a:rPr sz="2600" spc="-20" dirty="0">
                <a:latin typeface="Times New Roman"/>
                <a:cs typeface="Times New Roman"/>
              </a:rPr>
              <a:t>печатью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организации;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99425" y="5876925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641" y="1203197"/>
            <a:ext cx="8074659" cy="3879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30835" algn="just">
              <a:lnSpc>
                <a:spcPct val="100000"/>
              </a:lnSpc>
              <a:spcBef>
                <a:spcPts val="105"/>
              </a:spcBef>
              <a:buAutoNum type="arabicPeriod" startAt="3"/>
              <a:tabLst>
                <a:tab pos="343535" algn="l"/>
              </a:tabLst>
            </a:pPr>
            <a:r>
              <a:rPr sz="2600" spc="-30" dirty="0">
                <a:latin typeface="Times New Roman"/>
                <a:cs typeface="Times New Roman"/>
              </a:rPr>
              <a:t>копия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паспорта;</a:t>
            </a:r>
            <a:endParaRPr sz="26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2065"/>
              </a:spcBef>
              <a:buAutoNum type="arabicPeriod" startAt="3"/>
              <a:tabLst>
                <a:tab pos="760095" algn="l"/>
              </a:tabLst>
            </a:pPr>
            <a:r>
              <a:rPr sz="2600" spc="-5" dirty="0">
                <a:latin typeface="Times New Roman"/>
                <a:cs typeface="Times New Roman"/>
              </a:rPr>
              <a:t>письменное </a:t>
            </a:r>
            <a:r>
              <a:rPr sz="2600" spc="-20" dirty="0">
                <a:latin typeface="Times New Roman"/>
                <a:cs typeface="Times New Roman"/>
              </a:rPr>
              <a:t>согласие </a:t>
            </a:r>
            <a:r>
              <a:rPr sz="2600" spc="-5" dirty="0">
                <a:latin typeface="Times New Roman"/>
                <a:cs typeface="Times New Roman"/>
              </a:rPr>
              <a:t>лица на </a:t>
            </a:r>
            <a:r>
              <a:rPr sz="2600" spc="-15" dirty="0">
                <a:latin typeface="Times New Roman"/>
                <a:cs typeface="Times New Roman"/>
              </a:rPr>
              <a:t>обработку  </a:t>
            </a:r>
            <a:r>
              <a:rPr sz="2600" spc="-5" dirty="0">
                <a:latin typeface="Times New Roman"/>
                <a:cs typeface="Times New Roman"/>
              </a:rPr>
              <a:t>персональных данных, </a:t>
            </a:r>
            <a:r>
              <a:rPr sz="2600" spc="-15" dirty="0">
                <a:latin typeface="Times New Roman"/>
                <a:cs typeface="Times New Roman"/>
              </a:rPr>
              <a:t>содержащихся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5" dirty="0">
                <a:latin typeface="Times New Roman"/>
                <a:cs typeface="Times New Roman"/>
              </a:rPr>
              <a:t>документах </a:t>
            </a:r>
            <a:r>
              <a:rPr sz="2600" dirty="0">
                <a:latin typeface="Times New Roman"/>
                <a:cs typeface="Times New Roman"/>
              </a:rPr>
              <a:t>о  </a:t>
            </a:r>
            <a:r>
              <a:rPr sz="2600" spc="-5" dirty="0">
                <a:latin typeface="Times New Roman"/>
                <a:cs typeface="Times New Roman"/>
              </a:rPr>
              <a:t>награждении </a:t>
            </a:r>
            <a:r>
              <a:rPr sz="2600" spc="-35" dirty="0">
                <a:latin typeface="Times New Roman"/>
                <a:cs typeface="Times New Roman"/>
              </a:rPr>
              <a:t>знаком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отличия;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065"/>
              </a:spcBef>
              <a:buAutoNum type="arabicPeriod" startAt="3"/>
              <a:tabLst>
                <a:tab pos="345440" algn="l"/>
              </a:tabLst>
            </a:pPr>
            <a:r>
              <a:rPr sz="2600" spc="-5" dirty="0">
                <a:latin typeface="Times New Roman"/>
                <a:cs typeface="Times New Roman"/>
              </a:rPr>
              <a:t>письменное </a:t>
            </a:r>
            <a:r>
              <a:rPr sz="2600" spc="-25" dirty="0">
                <a:latin typeface="Times New Roman"/>
                <a:cs typeface="Times New Roman"/>
              </a:rPr>
              <a:t>согласие </a:t>
            </a:r>
            <a:r>
              <a:rPr sz="2600" spc="-5" dirty="0">
                <a:latin typeface="Times New Roman"/>
                <a:cs typeface="Times New Roman"/>
              </a:rPr>
              <a:t>лица </a:t>
            </a:r>
            <a:r>
              <a:rPr sz="2600" dirty="0">
                <a:latin typeface="Times New Roman"/>
                <a:cs typeface="Times New Roman"/>
              </a:rPr>
              <a:t>на </a:t>
            </a:r>
            <a:r>
              <a:rPr sz="2600" spc="-10" dirty="0">
                <a:latin typeface="Times New Roman"/>
                <a:cs typeface="Times New Roman"/>
              </a:rPr>
              <a:t>проведение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0" dirty="0">
                <a:latin typeface="Times New Roman"/>
                <a:cs typeface="Times New Roman"/>
              </a:rPr>
              <a:t>отношении  </a:t>
            </a:r>
            <a:r>
              <a:rPr sz="2600" spc="-20" dirty="0">
                <a:latin typeface="Times New Roman"/>
                <a:cs typeface="Times New Roman"/>
              </a:rPr>
              <a:t>него </a:t>
            </a:r>
            <a:r>
              <a:rPr sz="2600" spc="-10" dirty="0">
                <a:latin typeface="Times New Roman"/>
                <a:cs typeface="Times New Roman"/>
              </a:rPr>
              <a:t>проверочных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мероприятий;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3"/>
            </a:pPr>
            <a:endParaRPr sz="3800">
              <a:latin typeface="Times New Roman"/>
              <a:cs typeface="Times New Roman"/>
            </a:endParaRPr>
          </a:p>
          <a:p>
            <a:pPr marL="342900" indent="-330835" algn="just">
              <a:lnSpc>
                <a:spcPct val="100000"/>
              </a:lnSpc>
              <a:buAutoNum type="arabicPeriod" startAt="3"/>
              <a:tabLst>
                <a:tab pos="343535" algn="l"/>
              </a:tabLst>
            </a:pPr>
            <a:r>
              <a:rPr sz="2600" spc="-25" dirty="0">
                <a:latin typeface="Times New Roman"/>
                <a:cs typeface="Times New Roman"/>
              </a:rPr>
              <a:t>копия </a:t>
            </a:r>
            <a:r>
              <a:rPr sz="2600" dirty="0">
                <a:latin typeface="Times New Roman"/>
                <a:cs typeface="Times New Roman"/>
              </a:rPr>
              <a:t>устава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организации.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99425" y="5876925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146" y="1645361"/>
            <a:ext cx="8119109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Награждение </a:t>
            </a:r>
            <a:r>
              <a:rPr sz="4000" spc="-20" dirty="0">
                <a:solidFill>
                  <a:srgbClr val="000000"/>
                </a:solidFill>
              </a:rPr>
              <a:t>знаком </a:t>
            </a:r>
            <a:r>
              <a:rPr sz="4000" spc="-25" dirty="0">
                <a:solidFill>
                  <a:srgbClr val="000000"/>
                </a:solidFill>
              </a:rPr>
              <a:t>отличия  </a:t>
            </a:r>
            <a:r>
              <a:rPr sz="4000" spc="-30" dirty="0">
                <a:solidFill>
                  <a:srgbClr val="000000"/>
                </a:solidFill>
              </a:rPr>
              <a:t>возможно </a:t>
            </a:r>
            <a:r>
              <a:rPr sz="4000" dirty="0">
                <a:solidFill>
                  <a:srgbClr val="000000"/>
                </a:solidFill>
              </a:rPr>
              <a:t>не </a:t>
            </a:r>
            <a:r>
              <a:rPr sz="4000" spc="-5" dirty="0">
                <a:solidFill>
                  <a:srgbClr val="000000"/>
                </a:solidFill>
              </a:rPr>
              <a:t>ранее чем </a:t>
            </a:r>
            <a:r>
              <a:rPr sz="4000" spc="-5" dirty="0">
                <a:solidFill>
                  <a:srgbClr val="C00000"/>
                </a:solidFill>
              </a:rPr>
              <a:t>через 3 </a:t>
            </a:r>
            <a:r>
              <a:rPr sz="4000" spc="-55" dirty="0">
                <a:solidFill>
                  <a:srgbClr val="C00000"/>
                </a:solidFill>
              </a:rPr>
              <a:t>года  </a:t>
            </a:r>
            <a:r>
              <a:rPr sz="4000" spc="-5" dirty="0">
                <a:solidFill>
                  <a:srgbClr val="000000"/>
                </a:solidFill>
              </a:rPr>
              <a:t>после награждения </a:t>
            </a:r>
            <a:r>
              <a:rPr sz="4000" spc="-15" dirty="0">
                <a:solidFill>
                  <a:srgbClr val="000000"/>
                </a:solidFill>
              </a:rPr>
              <a:t>ведомственной  </a:t>
            </a:r>
            <a:r>
              <a:rPr sz="4000" spc="-5" dirty="0">
                <a:solidFill>
                  <a:srgbClr val="000000"/>
                </a:solidFill>
              </a:rPr>
              <a:t>наградой Минпросвещения</a:t>
            </a:r>
            <a:r>
              <a:rPr sz="4000" spc="-4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России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028051" y="5732462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576" y="1573529"/>
            <a:ext cx="802259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2025" marR="958850" algn="ctr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Times New Roman"/>
                <a:cs typeface="Times New Roman"/>
              </a:rPr>
              <a:t>Документы </a:t>
            </a:r>
            <a:r>
              <a:rPr sz="2800" b="1" spc="-5" dirty="0">
                <a:latin typeface="Times New Roman"/>
                <a:cs typeface="Times New Roman"/>
              </a:rPr>
              <a:t>о награждении </a:t>
            </a:r>
            <a:r>
              <a:rPr sz="2800" b="1" spc="-15" dirty="0">
                <a:latin typeface="Times New Roman"/>
                <a:cs typeface="Times New Roman"/>
              </a:rPr>
              <a:t>кандидата  знаком </a:t>
            </a:r>
            <a:r>
              <a:rPr sz="2800" b="1" spc="-25" dirty="0">
                <a:latin typeface="Times New Roman"/>
                <a:cs typeface="Times New Roman"/>
              </a:rPr>
              <a:t>отличия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рассматриваются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Комиссией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по наградам Минпросвещения</a:t>
            </a:r>
            <a:r>
              <a:rPr sz="2800" b="1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России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324" y="3709161"/>
            <a:ext cx="8241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Приказ </a:t>
            </a: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Минпросвещения </a:t>
            </a:r>
            <a:r>
              <a:rPr sz="2400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России </a:t>
            </a: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от 12 </a:t>
            </a:r>
            <a:r>
              <a:rPr sz="2400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апреля </a:t>
            </a: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2019 </a:t>
            </a:r>
            <a:r>
              <a:rPr sz="2400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года </a:t>
            </a: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№ 167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8051" y="5732462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386" rIns="0" bIns="0" rtlCol="0">
            <a:spAutoFit/>
          </a:bodyPr>
          <a:lstStyle/>
          <a:p>
            <a:pPr marL="661035" marR="5080" indent="-40576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Как </a:t>
            </a:r>
            <a:r>
              <a:rPr spc="-15" dirty="0"/>
              <a:t>получить </a:t>
            </a:r>
            <a:r>
              <a:rPr dirty="0"/>
              <a:t>и </a:t>
            </a:r>
            <a:r>
              <a:rPr spc="-15" dirty="0"/>
              <a:t>оформить  </a:t>
            </a:r>
            <a:r>
              <a:rPr dirty="0"/>
              <a:t>звание </a:t>
            </a:r>
            <a:r>
              <a:rPr spc="-5" dirty="0"/>
              <a:t>ветерана</a:t>
            </a:r>
            <a:r>
              <a:rPr spc="-70" dirty="0"/>
              <a:t> </a:t>
            </a:r>
            <a:r>
              <a:rPr spc="-55" dirty="0"/>
              <a:t>труда?</a:t>
            </a:r>
          </a:p>
        </p:txBody>
      </p:sp>
      <p:sp>
        <p:nvSpPr>
          <p:cNvPr id="3" name="object 3"/>
          <p:cNvSpPr/>
          <p:nvPr/>
        </p:nvSpPr>
        <p:spPr>
          <a:xfrm>
            <a:off x="8028051" y="5661025"/>
            <a:ext cx="576262" cy="64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4523" y="1016635"/>
            <a:ext cx="6017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Рекомендуемый</a:t>
            </a:r>
            <a:r>
              <a:rPr sz="4000" spc="-15" dirty="0"/>
              <a:t> алгоритм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47217" y="2155317"/>
            <a:ext cx="7716520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543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Шаг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1. </a:t>
            </a:r>
            <a:r>
              <a:rPr sz="2800" b="1" spc="-10" dirty="0">
                <a:latin typeface="Times New Roman"/>
                <a:cs typeface="Times New Roman"/>
              </a:rPr>
              <a:t>Определить, имеете </a:t>
            </a:r>
            <a:r>
              <a:rPr sz="2800" b="1" spc="-5" dirty="0">
                <a:latin typeface="Times New Roman"/>
                <a:cs typeface="Times New Roman"/>
              </a:rPr>
              <a:t>ли </a:t>
            </a:r>
            <a:r>
              <a:rPr sz="2800" b="1" spc="-10" dirty="0">
                <a:latin typeface="Times New Roman"/>
                <a:cs typeface="Times New Roman"/>
              </a:rPr>
              <a:t>вы право на  присвоение </a:t>
            </a:r>
            <a:r>
              <a:rPr sz="2800" b="1" spc="-5" dirty="0">
                <a:latin typeface="Times New Roman"/>
                <a:cs typeface="Times New Roman"/>
              </a:rPr>
              <a:t>звания </a:t>
            </a:r>
            <a:r>
              <a:rPr sz="2800" b="1" spc="-10" dirty="0">
                <a:latin typeface="Times New Roman"/>
                <a:cs typeface="Times New Roman"/>
              </a:rPr>
              <a:t>ветерана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труда</a:t>
            </a:r>
            <a:endParaRPr sz="2800">
              <a:latin typeface="Times New Roman"/>
              <a:cs typeface="Times New Roman"/>
            </a:endParaRPr>
          </a:p>
          <a:p>
            <a:pPr marL="12700" marR="321945">
              <a:lnSpc>
                <a:spcPct val="120000"/>
              </a:lnSpc>
              <a:tabLst>
                <a:tab pos="1275715" algn="l"/>
              </a:tabLst>
            </a:pP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Шаг</a:t>
            </a:r>
            <a:r>
              <a:rPr sz="2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2.	</a:t>
            </a:r>
            <a:r>
              <a:rPr sz="2800" b="1" spc="-35" dirty="0">
                <a:latin typeface="Times New Roman"/>
                <a:cs typeface="Times New Roman"/>
              </a:rPr>
              <a:t>Подготовить </a:t>
            </a:r>
            <a:r>
              <a:rPr sz="2800" b="1" spc="-30" dirty="0">
                <a:latin typeface="Times New Roman"/>
                <a:cs typeface="Times New Roman"/>
              </a:rPr>
              <a:t>необходимые </a:t>
            </a:r>
            <a:r>
              <a:rPr sz="2800" b="1" spc="-15" dirty="0">
                <a:latin typeface="Times New Roman"/>
                <a:cs typeface="Times New Roman"/>
              </a:rPr>
              <a:t>документы 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Шаг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3. </a:t>
            </a:r>
            <a:r>
              <a:rPr sz="2800" b="1" spc="-5" dirty="0">
                <a:latin typeface="Times New Roman"/>
                <a:cs typeface="Times New Roman"/>
              </a:rPr>
              <a:t>Представить </a:t>
            </a:r>
            <a:r>
              <a:rPr sz="2800" b="1" spc="-10" dirty="0">
                <a:latin typeface="Times New Roman"/>
                <a:cs typeface="Times New Roman"/>
              </a:rPr>
              <a:t>заявление </a:t>
            </a:r>
            <a:r>
              <a:rPr sz="2800" b="1" spc="-5" dirty="0">
                <a:latin typeface="Times New Roman"/>
                <a:cs typeface="Times New Roman"/>
              </a:rPr>
              <a:t>и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копии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25" dirty="0">
                <a:latin typeface="Times New Roman"/>
                <a:cs typeface="Times New Roman"/>
              </a:rPr>
              <a:t>документов </a:t>
            </a:r>
            <a:r>
              <a:rPr sz="2800" b="1" spc="-5" dirty="0">
                <a:latin typeface="Times New Roman"/>
                <a:cs typeface="Times New Roman"/>
              </a:rPr>
              <a:t>в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МФЦ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Шаг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4. </a:t>
            </a:r>
            <a:r>
              <a:rPr sz="2800" b="1" spc="-10" dirty="0">
                <a:latin typeface="Times New Roman"/>
                <a:cs typeface="Times New Roman"/>
              </a:rPr>
              <a:t>Получить </a:t>
            </a:r>
            <a:r>
              <a:rPr sz="2800" b="1" spc="-30" dirty="0">
                <a:latin typeface="Times New Roman"/>
                <a:cs typeface="Times New Roman"/>
              </a:rPr>
              <a:t>удостоверение </a:t>
            </a:r>
            <a:r>
              <a:rPr sz="2800" b="1" spc="-10" dirty="0">
                <a:latin typeface="Times New Roman"/>
                <a:cs typeface="Times New Roman"/>
              </a:rPr>
              <a:t>ветерана </a:t>
            </a:r>
            <a:r>
              <a:rPr sz="2800" b="1" spc="-40" dirty="0">
                <a:latin typeface="Times New Roman"/>
                <a:cs typeface="Times New Roman"/>
              </a:rPr>
              <a:t>труда  </a:t>
            </a:r>
            <a:r>
              <a:rPr sz="2800" b="1" spc="-15" dirty="0">
                <a:latin typeface="Times New Roman"/>
                <a:cs typeface="Times New Roman"/>
              </a:rPr>
              <a:t>либо </a:t>
            </a:r>
            <a:r>
              <a:rPr sz="2800" b="1" spc="-25" dirty="0">
                <a:latin typeface="Times New Roman"/>
                <a:cs typeface="Times New Roman"/>
              </a:rPr>
              <a:t>отказ </a:t>
            </a:r>
            <a:r>
              <a:rPr sz="2800" b="1" spc="-5" dirty="0">
                <a:latin typeface="Times New Roman"/>
                <a:cs typeface="Times New Roman"/>
              </a:rPr>
              <a:t>в </a:t>
            </a:r>
            <a:r>
              <a:rPr sz="2800" b="1" spc="-10" dirty="0">
                <a:latin typeface="Times New Roman"/>
                <a:cs typeface="Times New Roman"/>
              </a:rPr>
              <a:t>присвоении </a:t>
            </a:r>
            <a:r>
              <a:rPr sz="2800" b="1" spc="-5" dirty="0">
                <a:latin typeface="Times New Roman"/>
                <a:cs typeface="Times New Roman"/>
              </a:rPr>
              <a:t>звания ветерана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труда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8051" y="5661025"/>
            <a:ext cx="576262" cy="64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986" rIns="0" bIns="0" rtlCol="0">
            <a:spAutoFit/>
          </a:bodyPr>
          <a:lstStyle/>
          <a:p>
            <a:pPr marL="1416685" marR="5080" indent="-119824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Какие </a:t>
            </a:r>
            <a:r>
              <a:rPr spc="-35" dirty="0"/>
              <a:t>льготы </a:t>
            </a:r>
            <a:r>
              <a:rPr spc="-15" dirty="0"/>
              <a:t>полагаются  </a:t>
            </a:r>
            <a:r>
              <a:rPr spc="-5" dirty="0"/>
              <a:t>ветеранам</a:t>
            </a:r>
            <a:r>
              <a:rPr spc="-15" dirty="0"/>
              <a:t> </a:t>
            </a:r>
            <a:r>
              <a:rPr spc="-55" dirty="0"/>
              <a:t>труда?</a:t>
            </a:r>
          </a:p>
        </p:txBody>
      </p:sp>
      <p:sp>
        <p:nvSpPr>
          <p:cNvPr id="3" name="object 3"/>
          <p:cNvSpPr/>
          <p:nvPr/>
        </p:nvSpPr>
        <p:spPr>
          <a:xfrm>
            <a:off x="8028051" y="5732462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73658"/>
            <a:ext cx="807402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4975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8684E"/>
                </a:solidFill>
                <a:latin typeface="Times New Roman"/>
                <a:cs typeface="Times New Roman"/>
              </a:rPr>
              <a:t>Статья </a:t>
            </a:r>
            <a:r>
              <a:rPr sz="28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22 </a:t>
            </a:r>
            <a:r>
              <a:rPr sz="2800" b="1" spc="-15" dirty="0">
                <a:solidFill>
                  <a:srgbClr val="08684E"/>
                </a:solidFill>
                <a:latin typeface="Times New Roman"/>
                <a:cs typeface="Times New Roman"/>
              </a:rPr>
              <a:t>Федерального </a:t>
            </a:r>
            <a:r>
              <a:rPr sz="2800" b="1" spc="-10" dirty="0">
                <a:solidFill>
                  <a:srgbClr val="08684E"/>
                </a:solidFill>
                <a:latin typeface="Times New Roman"/>
                <a:cs typeface="Times New Roman"/>
              </a:rPr>
              <a:t>закона </a:t>
            </a:r>
            <a:r>
              <a:rPr sz="28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«О</a:t>
            </a:r>
            <a:r>
              <a:rPr sz="2800" b="1" spc="70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8684E"/>
                </a:solidFill>
                <a:latin typeface="Times New Roman"/>
                <a:cs typeface="Times New Roman"/>
              </a:rPr>
              <a:t>ветеранах»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indent="359410" algn="just">
              <a:lnSpc>
                <a:spcPct val="100000"/>
              </a:lnSpc>
            </a:pPr>
            <a:r>
              <a:rPr sz="2800" b="1" spc="-15" dirty="0">
                <a:solidFill>
                  <a:srgbClr val="083762"/>
                </a:solidFill>
                <a:latin typeface="Times New Roman"/>
                <a:cs typeface="Times New Roman"/>
              </a:rPr>
              <a:t>Меры </a:t>
            </a:r>
            <a:r>
              <a:rPr sz="2800" b="1" spc="-5" dirty="0">
                <a:solidFill>
                  <a:srgbClr val="083762"/>
                </a:solidFill>
                <a:latin typeface="Times New Roman"/>
                <a:cs typeface="Times New Roman"/>
              </a:rPr>
              <a:t>социальной </a:t>
            </a:r>
            <a:r>
              <a:rPr sz="2800" b="1" spc="-15" dirty="0">
                <a:solidFill>
                  <a:srgbClr val="083762"/>
                </a:solidFill>
                <a:latin typeface="Times New Roman"/>
                <a:cs typeface="Times New Roman"/>
              </a:rPr>
              <a:t>поддержки </a:t>
            </a:r>
            <a:r>
              <a:rPr sz="2800" b="1" spc="-5" dirty="0">
                <a:solidFill>
                  <a:srgbClr val="083762"/>
                </a:solidFill>
                <a:latin typeface="Times New Roman"/>
                <a:cs typeface="Times New Roman"/>
              </a:rPr>
              <a:t>ветеранам </a:t>
            </a:r>
            <a:r>
              <a:rPr sz="2800" b="1" spc="-30" dirty="0">
                <a:solidFill>
                  <a:srgbClr val="083762"/>
                </a:solidFill>
                <a:latin typeface="Times New Roman"/>
                <a:cs typeface="Times New Roman"/>
              </a:rPr>
              <a:t>труда</a:t>
            </a:r>
            <a:r>
              <a:rPr sz="2800" spc="-30" dirty="0">
                <a:latin typeface="Times New Roman"/>
                <a:cs typeface="Times New Roman"/>
              </a:rPr>
              <a:t>,  </a:t>
            </a:r>
            <a:r>
              <a:rPr sz="2800" spc="-5" dirty="0">
                <a:latin typeface="Times New Roman"/>
                <a:cs typeface="Times New Roman"/>
              </a:rPr>
              <a:t>а также граждан, </a:t>
            </a:r>
            <a:r>
              <a:rPr sz="2800" dirty="0">
                <a:latin typeface="Times New Roman"/>
                <a:cs typeface="Times New Roman"/>
              </a:rPr>
              <a:t>приравненных </a:t>
            </a:r>
            <a:r>
              <a:rPr sz="2800" spc="-5" dirty="0">
                <a:latin typeface="Times New Roman"/>
                <a:cs typeface="Times New Roman"/>
              </a:rPr>
              <a:t>к </a:t>
            </a:r>
            <a:r>
              <a:rPr sz="2800" dirty="0">
                <a:latin typeface="Times New Roman"/>
                <a:cs typeface="Times New Roman"/>
              </a:rPr>
              <a:t>ним </a:t>
            </a:r>
            <a:r>
              <a:rPr sz="2800" spc="-5" dirty="0">
                <a:latin typeface="Times New Roman"/>
                <a:cs typeface="Times New Roman"/>
              </a:rPr>
              <a:t>по состоянию  на 31 </a:t>
            </a:r>
            <a:r>
              <a:rPr sz="2800" spc="-10" dirty="0">
                <a:latin typeface="Times New Roman"/>
                <a:cs typeface="Times New Roman"/>
              </a:rPr>
              <a:t>декабря </a:t>
            </a:r>
            <a:r>
              <a:rPr sz="2800" spc="-5" dirty="0">
                <a:latin typeface="Times New Roman"/>
                <a:cs typeface="Times New Roman"/>
              </a:rPr>
              <a:t>2004 </a:t>
            </a:r>
            <a:r>
              <a:rPr sz="2800" spc="-35" dirty="0">
                <a:latin typeface="Times New Roman"/>
                <a:cs typeface="Times New Roman"/>
              </a:rPr>
              <a:t>года, </a:t>
            </a:r>
            <a:r>
              <a:rPr sz="2800" b="1" spc="-10" dirty="0">
                <a:solidFill>
                  <a:srgbClr val="083762"/>
                </a:solidFill>
                <a:latin typeface="Times New Roman"/>
                <a:cs typeface="Times New Roman"/>
              </a:rPr>
              <a:t>определяются законами </a:t>
            </a:r>
            <a:r>
              <a:rPr sz="2800" b="1" spc="-5" dirty="0">
                <a:solidFill>
                  <a:srgbClr val="083762"/>
                </a:solidFill>
                <a:latin typeface="Times New Roman"/>
                <a:cs typeface="Times New Roman"/>
              </a:rPr>
              <a:t>и  иными </a:t>
            </a:r>
            <a:r>
              <a:rPr sz="2800" b="1" spc="-15" dirty="0">
                <a:solidFill>
                  <a:srgbClr val="083762"/>
                </a:solidFill>
                <a:latin typeface="Times New Roman"/>
                <a:cs typeface="Times New Roman"/>
              </a:rPr>
              <a:t>нормативными правовыми </a:t>
            </a:r>
            <a:r>
              <a:rPr sz="2800" b="1" dirty="0">
                <a:solidFill>
                  <a:srgbClr val="083762"/>
                </a:solidFill>
                <a:latin typeface="Times New Roman"/>
                <a:cs typeface="Times New Roman"/>
              </a:rPr>
              <a:t>актами  </a:t>
            </a:r>
            <a:r>
              <a:rPr sz="2800" b="1" spc="-35" dirty="0">
                <a:solidFill>
                  <a:srgbClr val="083762"/>
                </a:solidFill>
                <a:latin typeface="Times New Roman"/>
                <a:cs typeface="Times New Roman"/>
              </a:rPr>
              <a:t>субъектов </a:t>
            </a:r>
            <a:r>
              <a:rPr sz="2800" b="1" spc="-20" dirty="0">
                <a:solidFill>
                  <a:srgbClr val="083762"/>
                </a:solidFill>
                <a:latin typeface="Times New Roman"/>
                <a:cs typeface="Times New Roman"/>
              </a:rPr>
              <a:t>Российской</a:t>
            </a:r>
            <a:r>
              <a:rPr sz="2800" b="1" spc="85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83762"/>
                </a:solidFill>
                <a:latin typeface="Times New Roman"/>
                <a:cs typeface="Times New Roman"/>
              </a:rPr>
              <a:t>Федерации.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8255" indent="359410" algn="just">
              <a:lnSpc>
                <a:spcPct val="100000"/>
              </a:lnSpc>
            </a:pPr>
            <a:r>
              <a:rPr sz="2800" b="1" spc="-15" dirty="0">
                <a:solidFill>
                  <a:srgbClr val="083762"/>
                </a:solidFill>
                <a:latin typeface="Times New Roman"/>
                <a:cs typeface="Times New Roman"/>
              </a:rPr>
              <a:t>Меры </a:t>
            </a:r>
            <a:r>
              <a:rPr sz="2800" b="1" spc="-5" dirty="0">
                <a:solidFill>
                  <a:srgbClr val="083762"/>
                </a:solidFill>
                <a:latin typeface="Times New Roman"/>
                <a:cs typeface="Times New Roman"/>
              </a:rPr>
              <a:t>социальной </a:t>
            </a:r>
            <a:r>
              <a:rPr sz="2800" b="1" spc="-15" dirty="0">
                <a:solidFill>
                  <a:srgbClr val="083762"/>
                </a:solidFill>
                <a:latin typeface="Times New Roman"/>
                <a:cs typeface="Times New Roman"/>
              </a:rPr>
              <a:t>поддержки </a:t>
            </a:r>
            <a:r>
              <a:rPr sz="2800" b="1" spc="-10" dirty="0">
                <a:solidFill>
                  <a:srgbClr val="083762"/>
                </a:solidFill>
                <a:latin typeface="Times New Roman"/>
                <a:cs typeface="Times New Roman"/>
              </a:rPr>
              <a:t>ветеранам </a:t>
            </a:r>
            <a:r>
              <a:rPr sz="2800" b="1" spc="-40" dirty="0">
                <a:solidFill>
                  <a:srgbClr val="083762"/>
                </a:solidFill>
                <a:latin typeface="Times New Roman"/>
                <a:cs typeface="Times New Roman"/>
              </a:rPr>
              <a:t>труда  </a:t>
            </a:r>
            <a:r>
              <a:rPr sz="2800" b="1" spc="-5" dirty="0">
                <a:solidFill>
                  <a:srgbClr val="083762"/>
                </a:solidFill>
                <a:latin typeface="Times New Roman"/>
                <a:cs typeface="Times New Roman"/>
              </a:rPr>
              <a:t>на </a:t>
            </a:r>
            <a:r>
              <a:rPr sz="2800" b="1" spc="-10" dirty="0">
                <a:solidFill>
                  <a:srgbClr val="083762"/>
                </a:solidFill>
                <a:latin typeface="Times New Roman"/>
                <a:cs typeface="Times New Roman"/>
              </a:rPr>
              <a:t>федеральном </a:t>
            </a:r>
            <a:r>
              <a:rPr sz="2800" b="1" spc="-15" dirty="0">
                <a:solidFill>
                  <a:srgbClr val="083762"/>
                </a:solidFill>
                <a:latin typeface="Times New Roman"/>
                <a:cs typeface="Times New Roman"/>
              </a:rPr>
              <a:t>уровне </a:t>
            </a:r>
            <a:r>
              <a:rPr sz="2800" b="1" spc="-5" dirty="0">
                <a:solidFill>
                  <a:srgbClr val="083762"/>
                </a:solidFill>
                <a:latin typeface="Times New Roman"/>
                <a:cs typeface="Times New Roman"/>
              </a:rPr>
              <a:t>не</a:t>
            </a:r>
            <a:r>
              <a:rPr sz="2800" b="1" spc="45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83762"/>
                </a:solidFill>
                <a:latin typeface="Times New Roman"/>
                <a:cs typeface="Times New Roman"/>
              </a:rPr>
              <a:t>предусмотрены.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28051" y="5732462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592" y="1894712"/>
            <a:ext cx="799909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62685">
              <a:lnSpc>
                <a:spcPct val="100000"/>
              </a:lnSpc>
              <a:spcBef>
                <a:spcPts val="95"/>
              </a:spcBef>
            </a:pPr>
            <a:r>
              <a:rPr sz="4000" b="1" spc="-50" dirty="0">
                <a:latin typeface="Times New Roman"/>
                <a:cs typeface="Times New Roman"/>
              </a:rPr>
              <a:t>Статус </a:t>
            </a:r>
            <a:r>
              <a:rPr sz="4000" b="1" spc="-5" dirty="0">
                <a:solidFill>
                  <a:srgbClr val="0A5294"/>
                </a:solidFill>
                <a:latin typeface="Times New Roman"/>
                <a:cs typeface="Times New Roman"/>
              </a:rPr>
              <a:t>«ветерана </a:t>
            </a:r>
            <a:r>
              <a:rPr sz="4000" b="1" spc="-45" dirty="0">
                <a:solidFill>
                  <a:srgbClr val="0A5294"/>
                </a:solidFill>
                <a:latin typeface="Times New Roman"/>
                <a:cs typeface="Times New Roman"/>
              </a:rPr>
              <a:t>труда»  </a:t>
            </a:r>
            <a:r>
              <a:rPr sz="4000" b="1" spc="-10" dirty="0">
                <a:latin typeface="Times New Roman"/>
                <a:cs typeface="Times New Roman"/>
              </a:rPr>
              <a:t>определен </a:t>
            </a:r>
            <a:r>
              <a:rPr sz="4000" b="1" spc="-15" dirty="0">
                <a:latin typeface="Times New Roman"/>
                <a:cs typeface="Times New Roman"/>
              </a:rPr>
              <a:t>статьей </a:t>
            </a:r>
            <a:r>
              <a:rPr sz="4000" b="1" spc="-5" dirty="0">
                <a:latin typeface="Times New Roman"/>
                <a:cs typeface="Times New Roman"/>
              </a:rPr>
              <a:t>7</a:t>
            </a:r>
            <a:r>
              <a:rPr sz="4000" b="1" spc="-10" dirty="0">
                <a:latin typeface="Times New Roman"/>
                <a:cs typeface="Times New Roman"/>
              </a:rPr>
              <a:t> </a:t>
            </a:r>
            <a:r>
              <a:rPr sz="4000" b="1" spc="-15" dirty="0">
                <a:latin typeface="Times New Roman"/>
                <a:cs typeface="Times New Roman"/>
              </a:rPr>
              <a:t>Федерального</a:t>
            </a:r>
            <a:endParaRPr sz="4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4000" b="1" spc="-10" dirty="0">
                <a:latin typeface="Times New Roman"/>
                <a:cs typeface="Times New Roman"/>
              </a:rPr>
              <a:t>закона </a:t>
            </a:r>
            <a:r>
              <a:rPr sz="4000" b="1" spc="-25" dirty="0">
                <a:latin typeface="Times New Roman"/>
                <a:cs typeface="Times New Roman"/>
              </a:rPr>
              <a:t>от </a:t>
            </a:r>
            <a:r>
              <a:rPr sz="4000" b="1" dirty="0">
                <a:latin typeface="Times New Roman"/>
                <a:cs typeface="Times New Roman"/>
              </a:rPr>
              <a:t>12 </a:t>
            </a:r>
            <a:r>
              <a:rPr sz="4000" b="1" spc="-10" dirty="0">
                <a:latin typeface="Times New Roman"/>
                <a:cs typeface="Times New Roman"/>
              </a:rPr>
              <a:t>января </a:t>
            </a:r>
            <a:r>
              <a:rPr sz="4000" b="1" dirty="0">
                <a:latin typeface="Times New Roman"/>
                <a:cs typeface="Times New Roman"/>
              </a:rPr>
              <a:t>1995</a:t>
            </a:r>
            <a:r>
              <a:rPr sz="4000" b="1" spc="-15" dirty="0">
                <a:latin typeface="Times New Roman"/>
                <a:cs typeface="Times New Roman"/>
              </a:rPr>
              <a:t> </a:t>
            </a:r>
            <a:r>
              <a:rPr sz="4000" b="1" spc="-60" dirty="0">
                <a:latin typeface="Times New Roman"/>
                <a:cs typeface="Times New Roman"/>
              </a:rPr>
              <a:t>года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-5" dirty="0">
                <a:latin typeface="Times New Roman"/>
                <a:cs typeface="Times New Roman"/>
              </a:rPr>
              <a:t>№ </a:t>
            </a:r>
            <a:r>
              <a:rPr sz="4000" b="1" dirty="0">
                <a:latin typeface="Times New Roman"/>
                <a:cs typeface="Times New Roman"/>
              </a:rPr>
              <a:t>5-ФЗ «О</a:t>
            </a:r>
            <a:r>
              <a:rPr sz="4000" b="1" spc="-1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ветеранах»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85176" y="5516562"/>
            <a:ext cx="647700" cy="576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1125537"/>
            <a:ext cx="8229600" cy="5486400"/>
          </a:xfrm>
          <a:custGeom>
            <a:avLst/>
            <a:gdLst/>
            <a:ahLst/>
            <a:cxnLst/>
            <a:rect l="l" t="t" r="r" b="b"/>
            <a:pathLst>
              <a:path w="8229600" h="5486400">
                <a:moveTo>
                  <a:pt x="0" y="5486400"/>
                </a:moveTo>
                <a:lnTo>
                  <a:pt x="8229600" y="5486400"/>
                </a:lnTo>
                <a:lnTo>
                  <a:pt x="82296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ln w="3175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217" y="1149857"/>
            <a:ext cx="807402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  <a:tabLst>
                <a:tab pos="309245" algn="l"/>
                <a:tab pos="1845945" algn="l"/>
                <a:tab pos="2874645" algn="l"/>
                <a:tab pos="4826000" algn="l"/>
                <a:tab pos="6821170" algn="l"/>
              </a:tabLst>
            </a:pPr>
            <a:r>
              <a:rPr lang="ru-RU" sz="2000" dirty="0"/>
              <a:t>Курганская область</a:t>
            </a:r>
            <a:br>
              <a:rPr lang="ru-RU" sz="2000" dirty="0"/>
            </a:b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47217" y="1760981"/>
            <a:ext cx="8074025" cy="5244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600" b="1" dirty="0"/>
              <a:t>1.</a:t>
            </a:r>
            <a:r>
              <a:rPr lang="ru-RU" sz="1600" dirty="0"/>
              <a:t>   Ежемесячная денежная выплата в размере 351 рубль.</a:t>
            </a:r>
          </a:p>
          <a:p>
            <a:r>
              <a:rPr lang="ru-RU" sz="1600" b="1" dirty="0"/>
              <a:t>2</a:t>
            </a:r>
            <a:r>
              <a:rPr lang="ru-RU" sz="1600" dirty="0"/>
              <a:t>.   Жилищно-коммунальная выплата в размере:</a:t>
            </a:r>
          </a:p>
          <a:p>
            <a:r>
              <a:rPr lang="ru-RU" sz="1600" dirty="0"/>
              <a:t>50 </a:t>
            </a:r>
            <a:r>
              <a:rPr lang="en-US" sz="1600" dirty="0"/>
              <a:t>%</a:t>
            </a:r>
            <a:r>
              <a:rPr lang="ru-RU" sz="1600" dirty="0"/>
              <a:t> оплаты занимаемой общей площади жилых помещений (в коммунальных квартирах - занимаемой жилой площади) в пределах социальной нормы площади жилого помещения, установленной в размере:</a:t>
            </a:r>
          </a:p>
          <a:p>
            <a:r>
              <a:rPr lang="ru-RU" sz="1600" dirty="0"/>
              <a:t>- 18 кв. метров - для лиц, указанных в настоящей статье, проживающих в семье, состоящей из трех и более человек;</a:t>
            </a:r>
          </a:p>
          <a:p>
            <a:r>
              <a:rPr lang="ru-RU" sz="1600" dirty="0"/>
              <a:t>- 21 кв. метр - для лиц, указанных в настоящей статье, проживающих в семье, состоящей из двух человек;</a:t>
            </a:r>
          </a:p>
          <a:p>
            <a:r>
              <a:rPr lang="ru-RU" sz="1600" dirty="0"/>
              <a:t>- 33 кв. метра - для одиноко проживающих лиц, указанных в настоящей статье.</a:t>
            </a:r>
          </a:p>
          <a:p>
            <a:r>
              <a:rPr lang="ru-RU" sz="1600" dirty="0"/>
              <a:t>В случае, если площадь жилого помещения меньше социальной нормы площади жилого помещения, установленной настоящим пунктом, расчет жилищно-коммунальной выплаты осуществляется на фактическую площадь жилого помещения.</a:t>
            </a:r>
          </a:p>
          <a:p>
            <a:pPr marL="342900" indent="-342900">
              <a:buAutoNum type="arabicPeriod" startAt="3"/>
            </a:pPr>
            <a:r>
              <a:rPr lang="ru-RU" sz="1600" dirty="0"/>
              <a:t>50 </a:t>
            </a:r>
            <a:r>
              <a:rPr lang="en-US" sz="1600" dirty="0"/>
              <a:t>%</a:t>
            </a:r>
            <a:r>
              <a:rPr lang="ru-RU" sz="1600" dirty="0"/>
              <a:t> оплаты минимального размера взноса на капитальный ремонт общего имущества в многоквартирном доме.</a:t>
            </a:r>
            <a:endParaRPr lang="en-US" sz="1600" dirty="0"/>
          </a:p>
          <a:p>
            <a:pPr marL="342900" indent="-342900">
              <a:buAutoNum type="arabicPeriod" startAt="3"/>
            </a:pPr>
            <a:r>
              <a:rPr lang="en-US" sz="1600" dirty="0"/>
              <a:t>50 % </a:t>
            </a:r>
            <a:r>
              <a:rPr lang="ru-RU" sz="1600" dirty="0"/>
              <a:t>оплаты по вывозу твердых, жидких бытовых отходов.</a:t>
            </a:r>
          </a:p>
          <a:p>
            <a:pPr marL="342900" indent="-342900">
              <a:buAutoNum type="arabicPeriod" startAt="3"/>
            </a:pPr>
            <a:r>
              <a:rPr lang="ru-RU" sz="1600" dirty="0"/>
              <a:t>50 % оплаты топлива, приобретаемого в пределах норм, установленных для продажи населению и транспортных услуг для доставки этого топлива для лиц, проживающих в домах, не имеющих </a:t>
            </a:r>
            <a:r>
              <a:rPr lang="ru-RU" sz="1600"/>
              <a:t>централизованного отопления.</a:t>
            </a:r>
            <a:endParaRPr lang="ru-RU" sz="1600" dirty="0"/>
          </a:p>
          <a:p>
            <a:pPr marL="342900" indent="-342900">
              <a:buAutoNum type="arabicPeriod" startAt="3"/>
            </a:pPr>
            <a:endParaRPr lang="ru-RU" sz="1800" dirty="0"/>
          </a:p>
          <a:p>
            <a:pPr marL="1778634" lvl="3" indent="-394970">
              <a:buAutoNum type="arabicParenR"/>
              <a:tabLst>
                <a:tab pos="407034" algn="l"/>
                <a:tab pos="407670" algn="l"/>
                <a:tab pos="1751330" algn="l"/>
                <a:tab pos="3408679" algn="l"/>
                <a:tab pos="3716020" algn="l"/>
                <a:tab pos="5272405" algn="l"/>
                <a:tab pos="6819900" algn="l"/>
              </a:tabLst>
            </a:pPr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3851275" y="692213"/>
            <a:ext cx="1584325" cy="312906"/>
          </a:xfrm>
          <a:prstGeom prst="rect">
            <a:avLst/>
          </a:prstGeom>
          <a:ln w="25400">
            <a:solidFill>
              <a:srgbClr val="085091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28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927607"/>
            <a:ext cx="6389370" cy="911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Ветеранами </a:t>
            </a:r>
            <a:r>
              <a:rPr sz="3200" spc="-45" dirty="0"/>
              <a:t>труда </a:t>
            </a:r>
            <a:r>
              <a:rPr sz="3200" spc="-10" dirty="0"/>
              <a:t>являются</a:t>
            </a:r>
            <a:r>
              <a:rPr sz="3200" spc="25" dirty="0"/>
              <a:t> </a:t>
            </a:r>
            <a:r>
              <a:rPr sz="3200" dirty="0"/>
              <a:t>лица:</a:t>
            </a:r>
            <a:endParaRPr sz="320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имеющие </a:t>
            </a:r>
            <a:r>
              <a:rPr sz="26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удостоверение 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«Ветеран</a:t>
            </a:r>
            <a:r>
              <a:rPr sz="260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труда»;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209545"/>
            <a:ext cx="8074025" cy="3593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457200" algn="just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Times New Roman"/>
                <a:cs typeface="Times New Roman"/>
              </a:rPr>
              <a:t>награжденные </a:t>
            </a:r>
            <a:r>
              <a:rPr sz="2600" spc="-10" dirty="0">
                <a:latin typeface="Times New Roman"/>
                <a:cs typeface="Times New Roman"/>
              </a:rPr>
              <a:t>орденами </a:t>
            </a:r>
            <a:r>
              <a:rPr sz="2600" spc="-5" dirty="0">
                <a:latin typeface="Times New Roman"/>
                <a:cs typeface="Times New Roman"/>
              </a:rPr>
              <a:t>или медалями, либо  </a:t>
            </a:r>
            <a:r>
              <a:rPr sz="2600" spc="-15" dirty="0">
                <a:latin typeface="Times New Roman"/>
                <a:cs typeface="Times New Roman"/>
              </a:rPr>
              <a:t>удостоенные </a:t>
            </a:r>
            <a:r>
              <a:rPr sz="2600" spc="-10" dirty="0">
                <a:latin typeface="Times New Roman"/>
                <a:cs typeface="Times New Roman"/>
              </a:rPr>
              <a:t>почетных </a:t>
            </a:r>
            <a:r>
              <a:rPr sz="2600" spc="-15" dirty="0">
                <a:latin typeface="Times New Roman"/>
                <a:cs typeface="Times New Roman"/>
              </a:rPr>
              <a:t>званий </a:t>
            </a:r>
            <a:r>
              <a:rPr sz="2600" dirty="0">
                <a:latin typeface="Times New Roman"/>
                <a:cs typeface="Times New Roman"/>
              </a:rPr>
              <a:t>СССР </a:t>
            </a:r>
            <a:r>
              <a:rPr sz="2600" spc="-5" dirty="0">
                <a:latin typeface="Times New Roman"/>
                <a:cs typeface="Times New Roman"/>
              </a:rPr>
              <a:t>или России, либо  награжденные </a:t>
            </a:r>
            <a:r>
              <a:rPr sz="2600" b="1" spc="-15" dirty="0">
                <a:latin typeface="Times New Roman"/>
                <a:cs typeface="Times New Roman"/>
              </a:rPr>
              <a:t>ведомственными </a:t>
            </a:r>
            <a:r>
              <a:rPr sz="2600" b="1" spc="-5" dirty="0">
                <a:latin typeface="Times New Roman"/>
                <a:cs typeface="Times New Roman"/>
              </a:rPr>
              <a:t>знаками </a:t>
            </a:r>
            <a:r>
              <a:rPr sz="2600" b="1" spc="-20" dirty="0">
                <a:latin typeface="Times New Roman"/>
                <a:cs typeface="Times New Roman"/>
              </a:rPr>
              <a:t>отличия </a:t>
            </a:r>
            <a:r>
              <a:rPr sz="2600" b="1" dirty="0">
                <a:latin typeface="Times New Roman"/>
                <a:cs typeface="Times New Roman"/>
              </a:rPr>
              <a:t>в  </a:t>
            </a:r>
            <a:r>
              <a:rPr sz="2600" b="1" spc="-35" dirty="0">
                <a:latin typeface="Times New Roman"/>
                <a:cs typeface="Times New Roman"/>
              </a:rPr>
              <a:t>труде </a:t>
            </a:r>
            <a:r>
              <a:rPr sz="2600" b="1" dirty="0">
                <a:latin typeface="Times New Roman"/>
                <a:cs typeface="Times New Roman"/>
              </a:rPr>
              <a:t>и </a:t>
            </a:r>
            <a:r>
              <a:rPr sz="2600" b="1" spc="-5" dirty="0">
                <a:latin typeface="Times New Roman"/>
                <a:cs typeface="Times New Roman"/>
              </a:rPr>
              <a:t>имеющие </a:t>
            </a:r>
            <a:r>
              <a:rPr sz="2600" b="1" spc="-35" dirty="0">
                <a:latin typeface="Times New Roman"/>
                <a:cs typeface="Times New Roman"/>
              </a:rPr>
              <a:t>трудовой </a:t>
            </a:r>
            <a:r>
              <a:rPr sz="2600" b="1" spc="5" dirty="0">
                <a:latin typeface="Times New Roman"/>
                <a:cs typeface="Times New Roman"/>
              </a:rPr>
              <a:t>стаж, </a:t>
            </a:r>
            <a:r>
              <a:rPr sz="2600" b="1" spc="-30" dirty="0">
                <a:latin typeface="Times New Roman"/>
                <a:cs typeface="Times New Roman"/>
              </a:rPr>
              <a:t>необходимый </a:t>
            </a:r>
            <a:r>
              <a:rPr sz="2600" b="1" dirty="0">
                <a:latin typeface="Times New Roman"/>
                <a:cs typeface="Times New Roman"/>
              </a:rPr>
              <a:t>для  </a:t>
            </a:r>
            <a:r>
              <a:rPr sz="2600" b="1" spc="-15" dirty="0">
                <a:latin typeface="Times New Roman"/>
                <a:cs typeface="Times New Roman"/>
              </a:rPr>
              <a:t>назначения </a:t>
            </a:r>
            <a:r>
              <a:rPr sz="2600" b="1" spc="-5" dirty="0">
                <a:latin typeface="Times New Roman"/>
                <a:cs typeface="Times New Roman"/>
              </a:rPr>
              <a:t>пенсии </a:t>
            </a:r>
            <a:r>
              <a:rPr sz="2600" b="1" dirty="0">
                <a:latin typeface="Times New Roman"/>
                <a:cs typeface="Times New Roman"/>
              </a:rPr>
              <a:t>по </a:t>
            </a:r>
            <a:r>
              <a:rPr sz="2600" b="1" spc="5" dirty="0">
                <a:latin typeface="Times New Roman"/>
                <a:cs typeface="Times New Roman"/>
              </a:rPr>
              <a:t>старости </a:t>
            </a:r>
            <a:r>
              <a:rPr sz="2600" b="1" dirty="0">
                <a:latin typeface="Times New Roman"/>
                <a:cs typeface="Times New Roman"/>
              </a:rPr>
              <a:t>или за выслугу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лет;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2600" spc="-5" dirty="0">
                <a:latin typeface="Times New Roman"/>
                <a:cs typeface="Times New Roman"/>
              </a:rPr>
              <a:t>лица, </a:t>
            </a:r>
            <a:r>
              <a:rPr sz="2600" spc="-20" dirty="0">
                <a:latin typeface="Times New Roman"/>
                <a:cs typeface="Times New Roman"/>
              </a:rPr>
              <a:t>начавшие </a:t>
            </a:r>
            <a:r>
              <a:rPr sz="2600" spc="-25" dirty="0">
                <a:latin typeface="Times New Roman"/>
                <a:cs typeface="Times New Roman"/>
              </a:rPr>
              <a:t>трудиться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5" dirty="0">
                <a:latin typeface="Times New Roman"/>
                <a:cs typeface="Times New Roman"/>
              </a:rPr>
              <a:t>несовершеннолетнем  возрасте </a:t>
            </a:r>
            <a:r>
              <a:rPr sz="2600" spc="-15" dirty="0">
                <a:latin typeface="Times New Roman"/>
                <a:cs typeface="Times New Roman"/>
              </a:rPr>
              <a:t>во </a:t>
            </a:r>
            <a:r>
              <a:rPr sz="2600" spc="-5" dirty="0">
                <a:latin typeface="Times New Roman"/>
                <a:cs typeface="Times New Roman"/>
              </a:rPr>
              <a:t>время ВОВ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имеющие </a:t>
            </a:r>
            <a:r>
              <a:rPr sz="2600" spc="-25" dirty="0">
                <a:latin typeface="Times New Roman"/>
                <a:cs typeface="Times New Roman"/>
              </a:rPr>
              <a:t>трудовой </a:t>
            </a:r>
            <a:r>
              <a:rPr sz="2600" dirty="0">
                <a:latin typeface="Times New Roman"/>
                <a:cs typeface="Times New Roman"/>
              </a:rPr>
              <a:t>стаж </a:t>
            </a:r>
            <a:r>
              <a:rPr sz="2600" spc="-5" dirty="0">
                <a:latin typeface="Times New Roman"/>
                <a:cs typeface="Times New Roman"/>
              </a:rPr>
              <a:t>не  менее </a:t>
            </a:r>
            <a:r>
              <a:rPr sz="2600" dirty="0">
                <a:latin typeface="Times New Roman"/>
                <a:cs typeface="Times New Roman"/>
              </a:rPr>
              <a:t>40 </a:t>
            </a:r>
            <a:r>
              <a:rPr sz="2600" spc="-5" dirty="0">
                <a:latin typeface="Times New Roman"/>
                <a:cs typeface="Times New Roman"/>
              </a:rPr>
              <a:t>лет для </a:t>
            </a:r>
            <a:r>
              <a:rPr sz="2600" spc="-10" dirty="0">
                <a:latin typeface="Times New Roman"/>
                <a:cs typeface="Times New Roman"/>
              </a:rPr>
              <a:t>мужчин </a:t>
            </a:r>
            <a:r>
              <a:rPr sz="2600" dirty="0">
                <a:latin typeface="Times New Roman"/>
                <a:cs typeface="Times New Roman"/>
              </a:rPr>
              <a:t>и 35 </a:t>
            </a:r>
            <a:r>
              <a:rPr sz="2600" spc="-5" dirty="0">
                <a:latin typeface="Times New Roman"/>
                <a:cs typeface="Times New Roman"/>
              </a:rPr>
              <a:t>лет для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женщин.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375" y="1557400"/>
            <a:ext cx="288925" cy="215900"/>
          </a:xfrm>
          <a:custGeom>
            <a:avLst/>
            <a:gdLst/>
            <a:ahLst/>
            <a:cxnLst/>
            <a:rect l="l" t="t" r="r" b="b"/>
            <a:pathLst>
              <a:path w="288925" h="215900">
                <a:moveTo>
                  <a:pt x="144462" y="0"/>
                </a:moveTo>
                <a:lnTo>
                  <a:pt x="110362" y="82423"/>
                </a:lnTo>
                <a:lnTo>
                  <a:pt x="0" y="82423"/>
                </a:lnTo>
                <a:lnTo>
                  <a:pt x="89281" y="133350"/>
                </a:lnTo>
                <a:lnTo>
                  <a:pt x="55181" y="215773"/>
                </a:lnTo>
                <a:lnTo>
                  <a:pt x="144462" y="164846"/>
                </a:lnTo>
                <a:lnTo>
                  <a:pt x="233743" y="215773"/>
                </a:lnTo>
                <a:lnTo>
                  <a:pt x="199644" y="133350"/>
                </a:lnTo>
                <a:lnTo>
                  <a:pt x="288925" y="82423"/>
                </a:lnTo>
                <a:lnTo>
                  <a:pt x="178562" y="82423"/>
                </a:lnTo>
                <a:lnTo>
                  <a:pt x="14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7375" y="1557400"/>
            <a:ext cx="288925" cy="215900"/>
          </a:xfrm>
          <a:custGeom>
            <a:avLst/>
            <a:gdLst/>
            <a:ahLst/>
            <a:cxnLst/>
            <a:rect l="l" t="t" r="r" b="b"/>
            <a:pathLst>
              <a:path w="288925" h="215900">
                <a:moveTo>
                  <a:pt x="0" y="82423"/>
                </a:moveTo>
                <a:lnTo>
                  <a:pt x="110362" y="82423"/>
                </a:lnTo>
                <a:lnTo>
                  <a:pt x="144462" y="0"/>
                </a:lnTo>
                <a:lnTo>
                  <a:pt x="178562" y="82423"/>
                </a:lnTo>
                <a:lnTo>
                  <a:pt x="288925" y="82423"/>
                </a:lnTo>
                <a:lnTo>
                  <a:pt x="199644" y="133350"/>
                </a:lnTo>
                <a:lnTo>
                  <a:pt x="233743" y="215773"/>
                </a:lnTo>
                <a:lnTo>
                  <a:pt x="144462" y="164846"/>
                </a:lnTo>
                <a:lnTo>
                  <a:pt x="55181" y="215773"/>
                </a:lnTo>
                <a:lnTo>
                  <a:pt x="89281" y="133350"/>
                </a:lnTo>
                <a:lnTo>
                  <a:pt x="0" y="82423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7375" y="2312923"/>
            <a:ext cx="288925" cy="215900"/>
          </a:xfrm>
          <a:custGeom>
            <a:avLst/>
            <a:gdLst/>
            <a:ahLst/>
            <a:cxnLst/>
            <a:rect l="l" t="t" r="r" b="b"/>
            <a:pathLst>
              <a:path w="288925" h="215900">
                <a:moveTo>
                  <a:pt x="144462" y="0"/>
                </a:moveTo>
                <a:lnTo>
                  <a:pt x="110362" y="82550"/>
                </a:lnTo>
                <a:lnTo>
                  <a:pt x="0" y="82550"/>
                </a:lnTo>
                <a:lnTo>
                  <a:pt x="89281" y="133476"/>
                </a:lnTo>
                <a:lnTo>
                  <a:pt x="55181" y="215900"/>
                </a:lnTo>
                <a:lnTo>
                  <a:pt x="144462" y="164973"/>
                </a:lnTo>
                <a:lnTo>
                  <a:pt x="233743" y="215900"/>
                </a:lnTo>
                <a:lnTo>
                  <a:pt x="199644" y="133476"/>
                </a:lnTo>
                <a:lnTo>
                  <a:pt x="288925" y="82550"/>
                </a:lnTo>
                <a:lnTo>
                  <a:pt x="178562" y="82550"/>
                </a:lnTo>
                <a:lnTo>
                  <a:pt x="14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375" y="2312923"/>
            <a:ext cx="288925" cy="215900"/>
          </a:xfrm>
          <a:custGeom>
            <a:avLst/>
            <a:gdLst/>
            <a:ahLst/>
            <a:cxnLst/>
            <a:rect l="l" t="t" r="r" b="b"/>
            <a:pathLst>
              <a:path w="288925" h="215900">
                <a:moveTo>
                  <a:pt x="0" y="82550"/>
                </a:moveTo>
                <a:lnTo>
                  <a:pt x="110362" y="82550"/>
                </a:lnTo>
                <a:lnTo>
                  <a:pt x="144462" y="0"/>
                </a:lnTo>
                <a:lnTo>
                  <a:pt x="178562" y="82550"/>
                </a:lnTo>
                <a:lnTo>
                  <a:pt x="288925" y="82550"/>
                </a:lnTo>
                <a:lnTo>
                  <a:pt x="199644" y="133476"/>
                </a:lnTo>
                <a:lnTo>
                  <a:pt x="233743" y="215900"/>
                </a:lnTo>
                <a:lnTo>
                  <a:pt x="144462" y="164973"/>
                </a:lnTo>
                <a:lnTo>
                  <a:pt x="55181" y="215900"/>
                </a:lnTo>
                <a:lnTo>
                  <a:pt x="89281" y="133476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375" y="4581525"/>
            <a:ext cx="288925" cy="247650"/>
          </a:xfrm>
          <a:custGeom>
            <a:avLst/>
            <a:gdLst/>
            <a:ahLst/>
            <a:cxnLst/>
            <a:rect l="l" t="t" r="r" b="b"/>
            <a:pathLst>
              <a:path w="288925" h="247650">
                <a:moveTo>
                  <a:pt x="144462" y="0"/>
                </a:moveTo>
                <a:lnTo>
                  <a:pt x="110362" y="94614"/>
                </a:lnTo>
                <a:lnTo>
                  <a:pt x="0" y="94614"/>
                </a:lnTo>
                <a:lnTo>
                  <a:pt x="89281" y="153035"/>
                </a:lnTo>
                <a:lnTo>
                  <a:pt x="55181" y="247650"/>
                </a:lnTo>
                <a:lnTo>
                  <a:pt x="144462" y="189230"/>
                </a:lnTo>
                <a:lnTo>
                  <a:pt x="233743" y="247650"/>
                </a:lnTo>
                <a:lnTo>
                  <a:pt x="199644" y="153035"/>
                </a:lnTo>
                <a:lnTo>
                  <a:pt x="288925" y="94614"/>
                </a:lnTo>
                <a:lnTo>
                  <a:pt x="178562" y="94614"/>
                </a:lnTo>
                <a:lnTo>
                  <a:pt x="14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375" y="4581525"/>
            <a:ext cx="288925" cy="247650"/>
          </a:xfrm>
          <a:custGeom>
            <a:avLst/>
            <a:gdLst/>
            <a:ahLst/>
            <a:cxnLst/>
            <a:rect l="l" t="t" r="r" b="b"/>
            <a:pathLst>
              <a:path w="288925" h="247650">
                <a:moveTo>
                  <a:pt x="0" y="94614"/>
                </a:moveTo>
                <a:lnTo>
                  <a:pt x="110362" y="94614"/>
                </a:lnTo>
                <a:lnTo>
                  <a:pt x="144462" y="0"/>
                </a:lnTo>
                <a:lnTo>
                  <a:pt x="178562" y="94614"/>
                </a:lnTo>
                <a:lnTo>
                  <a:pt x="288925" y="94614"/>
                </a:lnTo>
                <a:lnTo>
                  <a:pt x="199644" y="153035"/>
                </a:lnTo>
                <a:lnTo>
                  <a:pt x="233743" y="247650"/>
                </a:lnTo>
                <a:lnTo>
                  <a:pt x="144462" y="189230"/>
                </a:lnTo>
                <a:lnTo>
                  <a:pt x="55181" y="247650"/>
                </a:lnTo>
                <a:lnTo>
                  <a:pt x="89281" y="153035"/>
                </a:lnTo>
                <a:lnTo>
                  <a:pt x="0" y="94614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72450" y="5732462"/>
            <a:ext cx="503237" cy="504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36" y="1142237"/>
            <a:ext cx="7753350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86F25"/>
                </a:solidFill>
                <a:latin typeface="Times New Roman"/>
                <a:cs typeface="Times New Roman"/>
              </a:rPr>
              <a:t>Порядок и </a:t>
            </a:r>
            <a:r>
              <a:rPr sz="4000" b="1" spc="-35" dirty="0">
                <a:solidFill>
                  <a:srgbClr val="386F25"/>
                </a:solidFill>
                <a:latin typeface="Times New Roman"/>
                <a:cs typeface="Times New Roman"/>
              </a:rPr>
              <a:t>условия</a:t>
            </a:r>
            <a:r>
              <a:rPr sz="4000" b="1" spc="-5" dirty="0">
                <a:solidFill>
                  <a:srgbClr val="386F25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386F25"/>
                </a:solidFill>
                <a:latin typeface="Times New Roman"/>
                <a:cs typeface="Times New Roman"/>
              </a:rPr>
              <a:t>присвоения</a:t>
            </a:r>
            <a:endParaRPr sz="4000">
              <a:latin typeface="Times New Roman"/>
              <a:cs typeface="Times New Roman"/>
            </a:endParaRPr>
          </a:p>
          <a:p>
            <a:pPr marL="12700" marR="5080" indent="1292225">
              <a:lnSpc>
                <a:spcPct val="100000"/>
              </a:lnSpc>
            </a:pPr>
            <a:r>
              <a:rPr sz="4000" spc="-10" dirty="0">
                <a:latin typeface="Times New Roman"/>
                <a:cs typeface="Times New Roman"/>
              </a:rPr>
              <a:t>звания </a:t>
            </a:r>
            <a:r>
              <a:rPr sz="4000" dirty="0">
                <a:latin typeface="Times New Roman"/>
                <a:cs typeface="Times New Roman"/>
              </a:rPr>
              <a:t>«Ветеран </a:t>
            </a:r>
            <a:r>
              <a:rPr sz="4000" spc="-45" dirty="0">
                <a:latin typeface="Times New Roman"/>
                <a:cs typeface="Times New Roman"/>
              </a:rPr>
              <a:t>труда»  </a:t>
            </a:r>
            <a:r>
              <a:rPr sz="4000" spc="-10" dirty="0">
                <a:latin typeface="Times New Roman"/>
                <a:cs typeface="Times New Roman"/>
              </a:rPr>
              <a:t>определяются </a:t>
            </a:r>
            <a:r>
              <a:rPr sz="4000" spc="-30" dirty="0">
                <a:latin typeface="Times New Roman"/>
                <a:cs typeface="Times New Roman"/>
              </a:rPr>
              <a:t>законами </a:t>
            </a:r>
            <a:r>
              <a:rPr sz="4000" spc="-5" dirty="0">
                <a:latin typeface="Times New Roman"/>
                <a:cs typeface="Times New Roman"/>
              </a:rPr>
              <a:t>и </a:t>
            </a:r>
            <a:r>
              <a:rPr sz="4000" spc="-10" dirty="0">
                <a:latin typeface="Times New Roman"/>
                <a:cs typeface="Times New Roman"/>
              </a:rPr>
              <a:t>иными  </a:t>
            </a:r>
            <a:r>
              <a:rPr sz="4000" spc="-20" dirty="0">
                <a:latin typeface="Times New Roman"/>
                <a:cs typeface="Times New Roman"/>
              </a:rPr>
              <a:t>нормативными </a:t>
            </a:r>
            <a:r>
              <a:rPr sz="4000" spc="-10" dirty="0">
                <a:latin typeface="Times New Roman"/>
                <a:cs typeface="Times New Roman"/>
              </a:rPr>
              <a:t>правовыми </a:t>
            </a:r>
            <a:r>
              <a:rPr sz="4000" spc="-5" dirty="0">
                <a:latin typeface="Times New Roman"/>
                <a:cs typeface="Times New Roman"/>
              </a:rPr>
              <a:t>актами  </a:t>
            </a:r>
            <a:r>
              <a:rPr sz="4000" b="1" spc="-40" dirty="0">
                <a:solidFill>
                  <a:srgbClr val="386F25"/>
                </a:solidFill>
                <a:latin typeface="Times New Roman"/>
                <a:cs typeface="Times New Roman"/>
              </a:rPr>
              <a:t>субъектов </a:t>
            </a:r>
            <a:r>
              <a:rPr sz="4000" b="1" spc="-20" dirty="0">
                <a:solidFill>
                  <a:srgbClr val="386F25"/>
                </a:solidFill>
                <a:latin typeface="Times New Roman"/>
                <a:cs typeface="Times New Roman"/>
              </a:rPr>
              <a:t>Российской</a:t>
            </a:r>
            <a:r>
              <a:rPr sz="4000" b="1" spc="-40" dirty="0">
                <a:solidFill>
                  <a:srgbClr val="386F25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386F25"/>
                </a:solidFill>
                <a:latin typeface="Times New Roman"/>
                <a:cs typeface="Times New Roman"/>
              </a:rPr>
              <a:t>Федерации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591" y="5157342"/>
            <a:ext cx="7622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96255" algn="l"/>
              </a:tabLst>
            </a:pPr>
            <a:r>
              <a:rPr sz="2400" b="1" i="1" spc="-10" dirty="0">
                <a:solidFill>
                  <a:srgbClr val="083762"/>
                </a:solidFill>
                <a:latin typeface="Times New Roman"/>
                <a:cs typeface="Times New Roman"/>
              </a:rPr>
              <a:t>Пункт </a:t>
            </a:r>
            <a:r>
              <a:rPr sz="2400" b="1" i="1" dirty="0">
                <a:solidFill>
                  <a:srgbClr val="083762"/>
                </a:solidFill>
                <a:latin typeface="Times New Roman"/>
                <a:cs typeface="Times New Roman"/>
              </a:rPr>
              <a:t>4 статьи 7 </a:t>
            </a:r>
            <a:r>
              <a:rPr sz="2400" b="1" i="1" spc="-10" dirty="0">
                <a:solidFill>
                  <a:srgbClr val="083762"/>
                </a:solidFill>
                <a:latin typeface="Times New Roman"/>
                <a:cs typeface="Times New Roman"/>
              </a:rPr>
              <a:t>Федерального</a:t>
            </a:r>
            <a:r>
              <a:rPr sz="2400" b="1" i="1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83762"/>
                </a:solidFill>
                <a:latin typeface="Times New Roman"/>
                <a:cs typeface="Times New Roman"/>
              </a:rPr>
              <a:t>закона	</a:t>
            </a:r>
            <a:r>
              <a:rPr sz="2400" b="1" i="1" dirty="0">
                <a:solidFill>
                  <a:srgbClr val="083762"/>
                </a:solidFill>
                <a:latin typeface="Times New Roman"/>
                <a:cs typeface="Times New Roman"/>
              </a:rPr>
              <a:t>«О</a:t>
            </a:r>
            <a:r>
              <a:rPr sz="2400" b="1" i="1" spc="-85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83762"/>
                </a:solidFill>
                <a:latin typeface="Times New Roman"/>
                <a:cs typeface="Times New Roman"/>
              </a:rPr>
              <a:t>ветеранах»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01076" y="5876925"/>
            <a:ext cx="503237" cy="504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714" y="1947494"/>
            <a:ext cx="80251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5" dirty="0"/>
              <a:t>Что </a:t>
            </a:r>
            <a:r>
              <a:rPr sz="5400" spc="-5" dirty="0"/>
              <a:t>такое</a:t>
            </a:r>
            <a:r>
              <a:rPr sz="5400" spc="-40" dirty="0"/>
              <a:t> </a:t>
            </a:r>
            <a:r>
              <a:rPr sz="5400" spc="-15" dirty="0"/>
              <a:t>ведомственные</a:t>
            </a:r>
            <a:endParaRPr sz="5400"/>
          </a:p>
          <a:p>
            <a:pPr marL="12700">
              <a:lnSpc>
                <a:spcPct val="100000"/>
              </a:lnSpc>
            </a:pPr>
            <a:r>
              <a:rPr sz="5400" dirty="0"/>
              <a:t>«знаки </a:t>
            </a:r>
            <a:r>
              <a:rPr sz="5400" spc="-35" dirty="0"/>
              <a:t>отличия </a:t>
            </a:r>
            <a:r>
              <a:rPr sz="5400" dirty="0"/>
              <a:t>в</a:t>
            </a:r>
            <a:r>
              <a:rPr sz="5400" spc="5" dirty="0"/>
              <a:t> </a:t>
            </a:r>
            <a:r>
              <a:rPr sz="5400" spc="-55" dirty="0"/>
              <a:t>труде»?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8172450" y="5732462"/>
            <a:ext cx="525462" cy="560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863" y="1384757"/>
            <a:ext cx="7760334" cy="410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60960" indent="3175" algn="ctr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latin typeface="Times New Roman"/>
                <a:cs typeface="Times New Roman"/>
              </a:rPr>
              <a:t>«Положение </a:t>
            </a:r>
            <a:r>
              <a:rPr sz="3000" dirty="0">
                <a:latin typeface="Times New Roman"/>
                <a:cs typeface="Times New Roman"/>
              </a:rPr>
              <a:t>об учреждении </a:t>
            </a:r>
            <a:r>
              <a:rPr sz="3000" spc="-15" dirty="0">
                <a:latin typeface="Times New Roman"/>
                <a:cs typeface="Times New Roman"/>
              </a:rPr>
              <a:t>ведомственных  </a:t>
            </a:r>
            <a:r>
              <a:rPr sz="3000" spc="-30" dirty="0">
                <a:latin typeface="Times New Roman"/>
                <a:cs typeface="Times New Roman"/>
              </a:rPr>
              <a:t>знаков </a:t>
            </a:r>
            <a:r>
              <a:rPr sz="3000" spc="-15" dirty="0">
                <a:latin typeface="Times New Roman"/>
                <a:cs typeface="Times New Roman"/>
              </a:rPr>
              <a:t>отличия, </a:t>
            </a:r>
            <a:r>
              <a:rPr sz="3000" dirty="0">
                <a:latin typeface="Times New Roman"/>
                <a:cs typeface="Times New Roman"/>
              </a:rPr>
              <a:t>дающих </a:t>
            </a:r>
            <a:r>
              <a:rPr sz="3000" spc="-10" dirty="0">
                <a:latin typeface="Times New Roman"/>
                <a:cs typeface="Times New Roman"/>
              </a:rPr>
              <a:t>право </a:t>
            </a:r>
            <a:r>
              <a:rPr sz="3000" spc="-5" dirty="0">
                <a:latin typeface="Times New Roman"/>
                <a:cs typeface="Times New Roman"/>
              </a:rPr>
              <a:t>на присвоение  </a:t>
            </a:r>
            <a:r>
              <a:rPr sz="3000" spc="-10" dirty="0">
                <a:latin typeface="Times New Roman"/>
                <a:cs typeface="Times New Roman"/>
              </a:rPr>
              <a:t>звания </a:t>
            </a:r>
            <a:r>
              <a:rPr sz="3000" dirty="0">
                <a:latin typeface="Times New Roman"/>
                <a:cs typeface="Times New Roman"/>
              </a:rPr>
              <a:t>«Ветеран </a:t>
            </a:r>
            <a:r>
              <a:rPr sz="3000" spc="-30" dirty="0">
                <a:latin typeface="Times New Roman"/>
                <a:cs typeface="Times New Roman"/>
              </a:rPr>
              <a:t>труда», </a:t>
            </a:r>
            <a:r>
              <a:rPr sz="3000" spc="-5" dirty="0">
                <a:latin typeface="Times New Roman"/>
                <a:cs typeface="Times New Roman"/>
              </a:rPr>
              <a:t>федеральными  </a:t>
            </a:r>
            <a:r>
              <a:rPr sz="3000" dirty="0">
                <a:latin typeface="Times New Roman"/>
                <a:cs typeface="Times New Roman"/>
              </a:rPr>
              <a:t>органами </a:t>
            </a:r>
            <a:r>
              <a:rPr sz="3000" spc="-10" dirty="0">
                <a:latin typeface="Times New Roman"/>
                <a:cs typeface="Times New Roman"/>
              </a:rPr>
              <a:t>исполнительной власти, </a:t>
            </a:r>
            <a:r>
              <a:rPr sz="3000" spc="-35" dirty="0">
                <a:latin typeface="Times New Roman"/>
                <a:cs typeface="Times New Roman"/>
              </a:rPr>
              <a:t>руководство  </a:t>
            </a:r>
            <a:r>
              <a:rPr sz="3000" spc="5" dirty="0">
                <a:latin typeface="Times New Roman"/>
                <a:cs typeface="Times New Roman"/>
              </a:rPr>
              <a:t>деятельностью </a:t>
            </a:r>
            <a:r>
              <a:rPr sz="3000" spc="-40" dirty="0">
                <a:latin typeface="Times New Roman"/>
                <a:cs typeface="Times New Roman"/>
              </a:rPr>
              <a:t>которых </a:t>
            </a:r>
            <a:r>
              <a:rPr sz="3000" dirty="0">
                <a:latin typeface="Times New Roman"/>
                <a:cs typeface="Times New Roman"/>
              </a:rPr>
              <a:t>осуществляет  </a:t>
            </a:r>
            <a:r>
              <a:rPr sz="3000" spc="-10" dirty="0">
                <a:latin typeface="Times New Roman"/>
                <a:cs typeface="Times New Roman"/>
              </a:rPr>
              <a:t>Правительство </a:t>
            </a:r>
            <a:r>
              <a:rPr sz="3000" spc="-20" dirty="0">
                <a:latin typeface="Times New Roman"/>
                <a:cs typeface="Times New Roman"/>
              </a:rPr>
              <a:t>Российской </a:t>
            </a:r>
            <a:r>
              <a:rPr sz="3000" spc="-5" dirty="0">
                <a:latin typeface="Times New Roman"/>
                <a:cs typeface="Times New Roman"/>
              </a:rPr>
              <a:t>Федерации, </a:t>
            </a:r>
            <a:r>
              <a:rPr sz="3000" dirty="0">
                <a:latin typeface="Times New Roman"/>
                <a:cs typeface="Times New Roman"/>
              </a:rPr>
              <a:t>и о  </a:t>
            </a:r>
            <a:r>
              <a:rPr sz="3000" spc="-5" dirty="0">
                <a:latin typeface="Times New Roman"/>
                <a:cs typeface="Times New Roman"/>
              </a:rPr>
              <a:t>награждении </a:t>
            </a:r>
            <a:r>
              <a:rPr sz="3000" spc="-10" dirty="0">
                <a:latin typeface="Times New Roman"/>
                <a:cs typeface="Times New Roman"/>
              </a:rPr>
              <a:t>указанными знаками </a:t>
            </a:r>
            <a:r>
              <a:rPr sz="3000" spc="-15" dirty="0">
                <a:latin typeface="Times New Roman"/>
                <a:cs typeface="Times New Roman"/>
              </a:rPr>
              <a:t>отличия»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i="1" dirty="0">
                <a:solidFill>
                  <a:srgbClr val="083762"/>
                </a:solidFill>
                <a:latin typeface="Times New Roman"/>
                <a:cs typeface="Times New Roman"/>
              </a:rPr>
              <a:t>Постановление </a:t>
            </a:r>
            <a:r>
              <a:rPr sz="2400" i="1" spc="-15" dirty="0">
                <a:solidFill>
                  <a:srgbClr val="083762"/>
                </a:solidFill>
                <a:latin typeface="Times New Roman"/>
                <a:cs typeface="Times New Roman"/>
              </a:rPr>
              <a:t>Правительства </a:t>
            </a:r>
            <a:r>
              <a:rPr sz="2400" i="1" spc="-35" dirty="0">
                <a:solidFill>
                  <a:srgbClr val="083762"/>
                </a:solidFill>
                <a:latin typeface="Times New Roman"/>
                <a:cs typeface="Times New Roman"/>
              </a:rPr>
              <a:t>РФ </a:t>
            </a:r>
            <a:r>
              <a:rPr sz="2400" i="1" dirty="0">
                <a:solidFill>
                  <a:srgbClr val="083762"/>
                </a:solidFill>
                <a:latin typeface="Times New Roman"/>
                <a:cs typeface="Times New Roman"/>
              </a:rPr>
              <a:t>от 25.06.2016 </a:t>
            </a:r>
            <a:r>
              <a:rPr sz="2400" i="1" spc="-25" dirty="0">
                <a:solidFill>
                  <a:srgbClr val="083762"/>
                </a:solidFill>
                <a:latin typeface="Times New Roman"/>
                <a:cs typeface="Times New Roman"/>
              </a:rPr>
              <a:t>г. </a:t>
            </a:r>
            <a:r>
              <a:rPr sz="2400" i="1" dirty="0">
                <a:solidFill>
                  <a:srgbClr val="083762"/>
                </a:solidFill>
                <a:latin typeface="Times New Roman"/>
                <a:cs typeface="Times New Roman"/>
              </a:rPr>
              <a:t>№</a:t>
            </a:r>
            <a:r>
              <a:rPr sz="2400" i="1" spc="80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83762"/>
                </a:solidFill>
                <a:latin typeface="Times New Roman"/>
                <a:cs typeface="Times New Roman"/>
              </a:rPr>
              <a:t>578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72450" y="5732462"/>
            <a:ext cx="503237" cy="504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469847"/>
            <a:ext cx="807275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100580" algn="l"/>
                <a:tab pos="4721225" algn="l"/>
                <a:tab pos="6053455" algn="l"/>
                <a:tab pos="7246620" algn="l"/>
              </a:tabLst>
            </a:pP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5" dirty="0">
                <a:latin typeface="Times New Roman"/>
                <a:cs typeface="Times New Roman"/>
              </a:rPr>
              <a:t>настоящее </a:t>
            </a:r>
            <a:r>
              <a:rPr sz="2600" spc="-5" dirty="0">
                <a:latin typeface="Times New Roman"/>
                <a:cs typeface="Times New Roman"/>
              </a:rPr>
              <a:t>время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0" dirty="0">
                <a:latin typeface="Times New Roman"/>
                <a:cs typeface="Times New Roman"/>
              </a:rPr>
              <a:t>ведомственной </a:t>
            </a:r>
            <a:r>
              <a:rPr sz="2600" spc="-5" dirty="0">
                <a:latin typeface="Times New Roman"/>
                <a:cs typeface="Times New Roman"/>
              </a:rPr>
              <a:t>наградной системе  </a:t>
            </a:r>
            <a:r>
              <a:rPr sz="2600" dirty="0">
                <a:latin typeface="Times New Roman"/>
                <a:cs typeface="Times New Roman"/>
              </a:rPr>
              <a:t>ф</a:t>
            </a:r>
            <a:r>
              <a:rPr sz="2600" spc="-40" dirty="0">
                <a:latin typeface="Times New Roman"/>
                <a:cs typeface="Times New Roman"/>
              </a:rPr>
              <a:t>е</a:t>
            </a:r>
            <a:r>
              <a:rPr sz="2600" dirty="0">
                <a:latin typeface="Times New Roman"/>
                <a:cs typeface="Times New Roman"/>
              </a:rPr>
              <a:t>д</a:t>
            </a:r>
            <a:r>
              <a:rPr sz="2600" spc="-10" dirty="0">
                <a:latin typeface="Times New Roman"/>
                <a:cs typeface="Times New Roman"/>
              </a:rPr>
              <a:t>е</a:t>
            </a:r>
            <a:r>
              <a:rPr sz="2600" dirty="0">
                <a:latin typeface="Times New Roman"/>
                <a:cs typeface="Times New Roman"/>
              </a:rPr>
              <a:t>р</a:t>
            </a:r>
            <a:r>
              <a:rPr sz="2600" spc="20" dirty="0">
                <a:latin typeface="Times New Roman"/>
                <a:cs typeface="Times New Roman"/>
              </a:rPr>
              <a:t>а</a:t>
            </a:r>
            <a:r>
              <a:rPr sz="2600" spc="-5" dirty="0">
                <a:latin typeface="Times New Roman"/>
                <a:cs typeface="Times New Roman"/>
              </a:rPr>
              <a:t>ль</a:t>
            </a:r>
            <a:r>
              <a:rPr sz="2600" spc="-20" dirty="0">
                <a:latin typeface="Times New Roman"/>
                <a:cs typeface="Times New Roman"/>
              </a:rPr>
              <a:t>н</a:t>
            </a:r>
            <a:r>
              <a:rPr sz="2600" dirty="0">
                <a:latin typeface="Times New Roman"/>
                <a:cs typeface="Times New Roman"/>
              </a:rPr>
              <a:t>ых	</a:t>
            </a:r>
            <a:r>
              <a:rPr sz="2600" spc="-65" dirty="0">
                <a:latin typeface="Times New Roman"/>
                <a:cs typeface="Times New Roman"/>
              </a:rPr>
              <a:t>г</a:t>
            </a:r>
            <a:r>
              <a:rPr sz="2600" spc="60" dirty="0">
                <a:latin typeface="Times New Roman"/>
                <a:cs typeface="Times New Roman"/>
              </a:rPr>
              <a:t>о</a:t>
            </a:r>
            <a:r>
              <a:rPr sz="2600" spc="-55" dirty="0">
                <a:latin typeface="Times New Roman"/>
                <a:cs typeface="Times New Roman"/>
              </a:rPr>
              <a:t>с</a:t>
            </a:r>
            <a:r>
              <a:rPr sz="2600" spc="-155" dirty="0">
                <a:latin typeface="Times New Roman"/>
                <a:cs typeface="Times New Roman"/>
              </a:rPr>
              <a:t>у</a:t>
            </a:r>
            <a:r>
              <a:rPr sz="2600" dirty="0">
                <a:latin typeface="Times New Roman"/>
                <a:cs typeface="Times New Roman"/>
              </a:rPr>
              <a:t>д</a:t>
            </a:r>
            <a:r>
              <a:rPr sz="2600" spc="-25" dirty="0">
                <a:latin typeface="Times New Roman"/>
                <a:cs typeface="Times New Roman"/>
              </a:rPr>
              <a:t>а</a:t>
            </a:r>
            <a:r>
              <a:rPr sz="2600" dirty="0">
                <a:latin typeface="Times New Roman"/>
                <a:cs typeface="Times New Roman"/>
              </a:rPr>
              <a:t>рст</a:t>
            </a:r>
            <a:r>
              <a:rPr sz="2600" spc="-15" dirty="0">
                <a:latin typeface="Times New Roman"/>
                <a:cs typeface="Times New Roman"/>
              </a:rPr>
              <a:t>в</a:t>
            </a:r>
            <a:r>
              <a:rPr sz="2600" spc="-20" dirty="0">
                <a:latin typeface="Times New Roman"/>
                <a:cs typeface="Times New Roman"/>
              </a:rPr>
              <a:t>е</a:t>
            </a:r>
            <a:r>
              <a:rPr sz="2600" spc="-5" dirty="0">
                <a:latin typeface="Times New Roman"/>
                <a:cs typeface="Times New Roman"/>
              </a:rPr>
              <a:t>нн</a:t>
            </a:r>
            <a:r>
              <a:rPr sz="2600" spc="-15" dirty="0">
                <a:latin typeface="Times New Roman"/>
                <a:cs typeface="Times New Roman"/>
              </a:rPr>
              <a:t>ы</a:t>
            </a:r>
            <a:r>
              <a:rPr sz="2600" dirty="0">
                <a:latin typeface="Times New Roman"/>
                <a:cs typeface="Times New Roman"/>
              </a:rPr>
              <a:t>х	орга</a:t>
            </a:r>
            <a:r>
              <a:rPr sz="2600" spc="-20" dirty="0">
                <a:latin typeface="Times New Roman"/>
                <a:cs typeface="Times New Roman"/>
              </a:rPr>
              <a:t>н</a:t>
            </a:r>
            <a:r>
              <a:rPr sz="2600" dirty="0">
                <a:latin typeface="Times New Roman"/>
                <a:cs typeface="Times New Roman"/>
              </a:rPr>
              <a:t>ов	</a:t>
            </a:r>
            <a:r>
              <a:rPr sz="2600" spc="60" dirty="0">
                <a:latin typeface="Times New Roman"/>
                <a:cs typeface="Times New Roman"/>
              </a:rPr>
              <a:t>о</a:t>
            </a:r>
            <a:r>
              <a:rPr sz="2600" dirty="0">
                <a:latin typeface="Times New Roman"/>
                <a:cs typeface="Times New Roman"/>
              </a:rPr>
              <a:t>со</a:t>
            </a:r>
            <a:r>
              <a:rPr sz="2600" spc="-20" dirty="0">
                <a:latin typeface="Times New Roman"/>
                <a:cs typeface="Times New Roman"/>
              </a:rPr>
              <a:t>б</a:t>
            </a:r>
            <a:r>
              <a:rPr sz="2600" spc="35" dirty="0">
                <a:latin typeface="Times New Roman"/>
                <a:cs typeface="Times New Roman"/>
              </a:rPr>
              <a:t>о</a:t>
            </a:r>
            <a:r>
              <a:rPr sz="2600" dirty="0">
                <a:latin typeface="Times New Roman"/>
                <a:cs typeface="Times New Roman"/>
              </a:rPr>
              <a:t>е	м</a:t>
            </a:r>
            <a:r>
              <a:rPr sz="2600" spc="50" dirty="0">
                <a:latin typeface="Times New Roman"/>
                <a:cs typeface="Times New Roman"/>
              </a:rPr>
              <a:t>е</a:t>
            </a:r>
            <a:r>
              <a:rPr sz="2600" dirty="0">
                <a:latin typeface="Times New Roman"/>
                <a:cs typeface="Times New Roman"/>
              </a:rPr>
              <a:t>с</a:t>
            </a:r>
            <a:r>
              <a:rPr sz="2600" spc="-50" dirty="0">
                <a:latin typeface="Times New Roman"/>
                <a:cs typeface="Times New Roman"/>
              </a:rPr>
              <a:t>т</a:t>
            </a:r>
            <a:r>
              <a:rPr sz="2600" dirty="0">
                <a:latin typeface="Times New Roman"/>
                <a:cs typeface="Times New Roman"/>
              </a:rPr>
              <a:t>о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979" y="2262632"/>
            <a:ext cx="518350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985" marR="5080" indent="-248920">
              <a:lnSpc>
                <a:spcPct val="100000"/>
              </a:lnSpc>
              <a:spcBef>
                <a:spcPts val="105"/>
              </a:spcBef>
              <a:tabLst>
                <a:tab pos="1435735" algn="l"/>
                <a:tab pos="1696720" algn="l"/>
                <a:tab pos="2083435" algn="l"/>
                <a:tab pos="4103370" algn="l"/>
                <a:tab pos="4300220" algn="l"/>
              </a:tabLst>
            </a:pPr>
            <a:r>
              <a:rPr sz="2600" spc="-5" dirty="0">
                <a:latin typeface="Times New Roman"/>
                <a:cs typeface="Times New Roman"/>
              </a:rPr>
              <a:t>з</a:t>
            </a:r>
            <a:r>
              <a:rPr sz="2600" spc="-15" dirty="0">
                <a:latin typeface="Times New Roman"/>
                <a:cs typeface="Times New Roman"/>
              </a:rPr>
              <a:t>а</a:t>
            </a:r>
            <a:r>
              <a:rPr sz="2600" spc="-5" dirty="0">
                <a:latin typeface="Times New Roman"/>
                <a:cs typeface="Times New Roman"/>
              </a:rPr>
              <a:t>ни</a:t>
            </a:r>
            <a:r>
              <a:rPr sz="2600" spc="-20" dirty="0">
                <a:latin typeface="Times New Roman"/>
                <a:cs typeface="Times New Roman"/>
              </a:rPr>
              <a:t>м</a:t>
            </a:r>
            <a:r>
              <a:rPr sz="2600" dirty="0">
                <a:latin typeface="Times New Roman"/>
                <a:cs typeface="Times New Roman"/>
              </a:rPr>
              <a:t>а</a:t>
            </a:r>
            <a:r>
              <a:rPr sz="2600" spc="-55" dirty="0">
                <a:latin typeface="Times New Roman"/>
                <a:cs typeface="Times New Roman"/>
              </a:rPr>
              <a:t>ю</a:t>
            </a:r>
            <a:r>
              <a:rPr sz="2600" dirty="0">
                <a:latin typeface="Times New Roman"/>
                <a:cs typeface="Times New Roman"/>
              </a:rPr>
              <a:t>т		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тв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нны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е		знаки 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право	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на	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присвоение	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звания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4211" y="2262632"/>
            <a:ext cx="140716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5"/>
              </a:spcBef>
            </a:pP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чи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я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«Ветеран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2262632"/>
            <a:ext cx="122745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Times New Roman"/>
                <a:cs typeface="Times New Roman"/>
              </a:rPr>
              <a:t>теперь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даю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щ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ие  </a:t>
            </a: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труда».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540" y="3847922"/>
            <a:ext cx="8074659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Иные знаки </a:t>
            </a:r>
            <a:r>
              <a:rPr sz="2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отличия</a:t>
            </a:r>
            <a:r>
              <a:rPr sz="2600" b="1" spc="6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2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ведомственные </a:t>
            </a:r>
            <a:r>
              <a:rPr sz="2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награды  федеральных </a:t>
            </a:r>
            <a:r>
              <a:rPr sz="2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органов исполнительной власти </a:t>
            </a:r>
            <a:r>
              <a:rPr sz="2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такого  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права </a:t>
            </a:r>
            <a:r>
              <a:rPr sz="2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26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дают.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28051" y="5732462"/>
            <a:ext cx="576262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9558" y="3041142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672083" y="0"/>
                </a:moveTo>
                <a:lnTo>
                  <a:pt x="0" y="0"/>
                </a:lnTo>
                <a:lnTo>
                  <a:pt x="0" y="215011"/>
                </a:lnTo>
                <a:lnTo>
                  <a:pt x="672083" y="215011"/>
                </a:lnTo>
                <a:lnTo>
                  <a:pt x="67208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29558" y="3363721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672083" y="0"/>
                </a:moveTo>
                <a:lnTo>
                  <a:pt x="0" y="0"/>
                </a:lnTo>
                <a:lnTo>
                  <a:pt x="0" y="215011"/>
                </a:lnTo>
                <a:lnTo>
                  <a:pt x="672083" y="215011"/>
                </a:lnTo>
                <a:lnTo>
                  <a:pt x="67208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9558" y="3041142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0" y="0"/>
                </a:moveTo>
                <a:lnTo>
                  <a:pt x="672083" y="0"/>
                </a:lnTo>
                <a:lnTo>
                  <a:pt x="672083" y="215011"/>
                </a:lnTo>
                <a:lnTo>
                  <a:pt x="0" y="21501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9558" y="3363721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0" y="0"/>
                </a:moveTo>
                <a:lnTo>
                  <a:pt x="672083" y="0"/>
                </a:lnTo>
                <a:lnTo>
                  <a:pt x="672083" y="215011"/>
                </a:lnTo>
                <a:lnTo>
                  <a:pt x="0" y="21501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4212" y="2133600"/>
            <a:ext cx="2663825" cy="2374900"/>
          </a:xfrm>
          <a:prstGeom prst="rect">
            <a:avLst/>
          </a:prstGeom>
          <a:ln w="25400">
            <a:solidFill>
              <a:srgbClr val="08509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L="230504">
              <a:lnSpc>
                <a:spcPct val="100000"/>
              </a:lnSpc>
            </a:pPr>
            <a:r>
              <a:rPr sz="2800" spc="-5" dirty="0">
                <a:solidFill>
                  <a:srgbClr val="08684E"/>
                </a:solidFill>
              </a:rPr>
              <a:t>Знак</a:t>
            </a:r>
            <a:r>
              <a:rPr sz="2800" spc="-15" dirty="0">
                <a:solidFill>
                  <a:srgbClr val="08684E"/>
                </a:solidFill>
              </a:rPr>
              <a:t> </a:t>
            </a:r>
            <a:r>
              <a:rPr sz="2800" spc="-25" dirty="0">
                <a:solidFill>
                  <a:srgbClr val="08684E"/>
                </a:solidFill>
              </a:rPr>
              <a:t>отличия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5003800" y="2133600"/>
            <a:ext cx="3600450" cy="2374900"/>
          </a:xfrm>
          <a:prstGeom prst="rect">
            <a:avLst/>
          </a:prstGeom>
          <a:ln w="25400">
            <a:solidFill>
              <a:srgbClr val="085091"/>
            </a:solidFill>
          </a:ln>
        </p:spPr>
        <p:txBody>
          <a:bodyPr vert="horz" wrap="square" lIns="0" tIns="3219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535"/>
              </a:spcBef>
            </a:pPr>
            <a:r>
              <a:rPr sz="2800" b="1" spc="-5" dirty="0">
                <a:solidFill>
                  <a:srgbClr val="08684E"/>
                </a:solidFill>
                <a:latin typeface="Times New Roman"/>
                <a:cs typeface="Times New Roman"/>
              </a:rPr>
              <a:t>Вид</a:t>
            </a:r>
            <a:r>
              <a:rPr sz="2800" b="1" spc="-15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8684E"/>
                </a:solidFill>
                <a:latin typeface="Times New Roman"/>
                <a:cs typeface="Times New Roman"/>
              </a:rPr>
              <a:t>награждения</a:t>
            </a:r>
            <a:endParaRPr sz="2800">
              <a:latin typeface="Times New Roman"/>
              <a:cs typeface="Times New Roman"/>
            </a:endParaRPr>
          </a:p>
          <a:p>
            <a:pPr marL="106680" marR="96520" algn="ctr">
              <a:lnSpc>
                <a:spcPct val="100000"/>
              </a:lnSpc>
            </a:pPr>
            <a:r>
              <a:rPr sz="2800" spc="-10" dirty="0">
                <a:solidFill>
                  <a:srgbClr val="08684E"/>
                </a:solidFill>
                <a:latin typeface="Times New Roman"/>
                <a:cs typeface="Times New Roman"/>
              </a:rPr>
              <a:t>федеральным</a:t>
            </a:r>
            <a:r>
              <a:rPr sz="2800" spc="-40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8684E"/>
                </a:solidFill>
                <a:latin typeface="Times New Roman"/>
                <a:cs typeface="Times New Roman"/>
              </a:rPr>
              <a:t>органом  исполнительной</a:t>
            </a:r>
            <a:endParaRPr sz="2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2800" spc="-15" dirty="0">
                <a:solidFill>
                  <a:srgbClr val="08684E"/>
                </a:solidFill>
                <a:latin typeface="Times New Roman"/>
                <a:cs typeface="Times New Roman"/>
              </a:rPr>
              <a:t>власти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72450" y="5732462"/>
            <a:ext cx="503237" cy="504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64283" y="5039995"/>
            <a:ext cx="5829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083762"/>
                </a:solidFill>
                <a:latin typeface="Times New Roman"/>
                <a:cs typeface="Times New Roman"/>
              </a:rPr>
              <a:t>Постановление </a:t>
            </a:r>
            <a:r>
              <a:rPr sz="1800" i="1" spc="-10" dirty="0">
                <a:solidFill>
                  <a:srgbClr val="083762"/>
                </a:solidFill>
                <a:latin typeface="Times New Roman"/>
                <a:cs typeface="Times New Roman"/>
              </a:rPr>
              <a:t>Правительства </a:t>
            </a:r>
            <a:r>
              <a:rPr sz="1800" i="1" spc="-25" dirty="0">
                <a:solidFill>
                  <a:srgbClr val="083762"/>
                </a:solidFill>
                <a:latin typeface="Times New Roman"/>
                <a:cs typeface="Times New Roman"/>
              </a:rPr>
              <a:t>РФ </a:t>
            </a:r>
            <a:r>
              <a:rPr sz="1800" i="1" dirty="0">
                <a:solidFill>
                  <a:srgbClr val="083762"/>
                </a:solidFill>
                <a:latin typeface="Times New Roman"/>
                <a:cs typeface="Times New Roman"/>
              </a:rPr>
              <a:t>от 25.06.2016 </a:t>
            </a:r>
            <a:r>
              <a:rPr sz="1800" i="1" spc="-10" dirty="0">
                <a:solidFill>
                  <a:srgbClr val="083762"/>
                </a:solidFill>
                <a:latin typeface="Times New Roman"/>
                <a:cs typeface="Times New Roman"/>
              </a:rPr>
              <a:t>г. </a:t>
            </a:r>
            <a:r>
              <a:rPr sz="1800" i="1" dirty="0">
                <a:solidFill>
                  <a:srgbClr val="083762"/>
                </a:solidFill>
                <a:latin typeface="Times New Roman"/>
                <a:cs typeface="Times New Roman"/>
              </a:rPr>
              <a:t>№</a:t>
            </a:r>
            <a:r>
              <a:rPr sz="1800" i="1" spc="-10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83762"/>
                </a:solidFill>
                <a:latin typeface="Times New Roman"/>
                <a:cs typeface="Times New Roman"/>
              </a:rPr>
              <a:t>578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714</Words>
  <Application>Microsoft Office PowerPoint</Application>
  <PresentationFormat>Экран (4:3)</PresentationFormat>
  <Paragraphs>151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Times New Roman</vt:lpstr>
      <vt:lpstr>Calibri</vt:lpstr>
      <vt:lpstr>Wingdings</vt:lpstr>
      <vt:lpstr>Office Theme</vt:lpstr>
      <vt:lpstr>Как получить и оформить  звание «Ветеран труда»</vt:lpstr>
      <vt:lpstr>Кто такие  ветераны труда?</vt:lpstr>
      <vt:lpstr>Презентация PowerPoint</vt:lpstr>
      <vt:lpstr>Ветеранами труда являются лица: имеющие удостоверение «Ветеран труда»;</vt:lpstr>
      <vt:lpstr>Презентация PowerPoint</vt:lpstr>
      <vt:lpstr>Что такое ведомственные «знаки отличия в труде»?</vt:lpstr>
      <vt:lpstr>Презентация PowerPoint</vt:lpstr>
      <vt:lpstr>Презентация PowerPoint</vt:lpstr>
      <vt:lpstr>  Знак отличия</vt:lpstr>
      <vt:lpstr>Презентация PowerPoint</vt:lpstr>
      <vt:lpstr>Какие ведомственные знаки  отличия, дающие право на  присвоение звания «Ветеран труда» существуют в  сфере образования?</vt:lpstr>
      <vt:lpstr>Презентация PowerPoint</vt:lpstr>
      <vt:lpstr>Презентация PowerPoint</vt:lpstr>
      <vt:lpstr>Как получить ведомственный  знак отличия Министерства просвещения  Российской Федерации?</vt:lpstr>
      <vt:lpstr>Ведомственный знак отличия  Министерства просвещения  Российской Федерации «Отличник просвещения»</vt:lpstr>
      <vt:lpstr>Методические рекомендации о порядке оформления  и представления документов о награждении ведомственными наградами Минпросвещения  России и знаком отличия Минпросвещения России</vt:lpstr>
      <vt:lpstr>Требования, предъявляемые к кандидатам  на награждение знаком отличия:</vt:lpstr>
      <vt:lpstr>Требования, предъявляемые к кандидатам  на награждение знаком отличия:</vt:lpstr>
      <vt:lpstr>Требования, предъявляемые к кандидатам  на награждение знаком отличия: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Награждение знаком отличия  возможно не ранее чем через 3 года  после награждения ведомственной  наградой Минпросвещения России</vt:lpstr>
      <vt:lpstr>Презентация PowerPoint</vt:lpstr>
      <vt:lpstr>Как получить и оформить  звание ветерана труда?</vt:lpstr>
      <vt:lpstr>Рекомендуемый алгоритм</vt:lpstr>
      <vt:lpstr>Какие льготы полагаются  ветеранам труда?</vt:lpstr>
      <vt:lpstr>Презентация PowerPoint</vt:lpstr>
      <vt:lpstr>Курганская область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m21823</cp:lastModifiedBy>
  <cp:revision>4</cp:revision>
  <dcterms:created xsi:type="dcterms:W3CDTF">2019-11-27T23:06:06Z</dcterms:created>
  <dcterms:modified xsi:type="dcterms:W3CDTF">2019-12-12T08:35:52Z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2019-11-27T00:00:00Z</vt:filetime>
  </property>
</Properties>
</file>