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85" r:id="rId10"/>
    <p:sldId id="287" r:id="rId11"/>
    <p:sldId id="288" r:id="rId12"/>
    <p:sldId id="286" r:id="rId13"/>
    <p:sldId id="270" r:id="rId14"/>
    <p:sldId id="272" r:id="rId15"/>
    <p:sldId id="290" r:id="rId16"/>
    <p:sldId id="291" r:id="rId17"/>
    <p:sldId id="292" r:id="rId18"/>
    <p:sldId id="295" r:id="rId19"/>
    <p:sldId id="293" r:id="rId20"/>
    <p:sldId id="297" r:id="rId21"/>
    <p:sldId id="29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>
      <p:cViewPr varScale="1">
        <p:scale>
          <a:sx n="75" d="100"/>
          <a:sy n="75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5479345522506"/>
          <c:y val="4.442579741852045E-2"/>
          <c:w val="0.87676989664108995"/>
          <c:h val="0.53153175288215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Дошкольные образовательные организации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</c:v>
                </c:pt>
                <c:pt idx="1">
                  <c:v>186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Общеобразовательные организации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149</c:v>
                </c:pt>
                <c:pt idx="1">
                  <c:v>154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Организации дополнительного образования детей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5601304"/>
        <c:axId val="135602480"/>
      </c:barChart>
      <c:catAx>
        <c:axId val="135601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5602480"/>
        <c:crosses val="autoZero"/>
        <c:auto val="1"/>
        <c:lblAlgn val="ctr"/>
        <c:lblOffset val="100"/>
        <c:noMultiLvlLbl val="0"/>
      </c:catAx>
      <c:valAx>
        <c:axId val="135602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56013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Дошкольные образовательные организации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</c:v>
                </c:pt>
                <c:pt idx="1">
                  <c:v>186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Общеобразовательные организации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0885837246153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149</c:v>
                </c:pt>
                <c:pt idx="1">
                  <c:v>154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Организации дополнительного образования детей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5601696"/>
        <c:axId val="135602872"/>
      </c:barChart>
      <c:catAx>
        <c:axId val="135601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5602872"/>
        <c:crosses val="autoZero"/>
        <c:auto val="1"/>
        <c:lblAlgn val="ctr"/>
        <c:lblOffset val="100"/>
        <c:noMultiLvlLbl val="0"/>
      </c:catAx>
      <c:valAx>
        <c:axId val="135602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5601696"/>
        <c:crosses val="autoZero"/>
        <c:crossBetween val="between"/>
      </c:valAx>
      <c:spPr>
        <a:solidFill>
          <a:schemeClr val="bg1">
            <a:alpha val="70000"/>
          </a:schemeClr>
        </a:solidFill>
        <a:ln>
          <a:solidFill>
            <a:schemeClr val="accent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2E770-8666-4B18-AC96-8AC2A8A72BB6}" type="doc">
      <dgm:prSet loTypeId="urn:microsoft.com/office/officeart/2005/8/layout/radial6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9B2333-0BC6-47B3-8280-CBF0D6B07C0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solidFill>
                <a:schemeClr val="tx1"/>
              </a:solidFill>
            </a:rPr>
            <a:t>Отдел </a:t>
          </a:r>
        </a:p>
        <a:p>
          <a:pPr>
            <a:lnSpc>
              <a:spcPct val="100000"/>
            </a:lnSpc>
          </a:pPr>
          <a:r>
            <a:rPr lang="ru-RU" sz="2400" b="1" dirty="0" smtClean="0">
              <a:solidFill>
                <a:schemeClr val="tx1"/>
              </a:solidFill>
            </a:rPr>
            <a:t>образования</a:t>
          </a:r>
          <a:endParaRPr lang="ru-RU" sz="2400" b="1" dirty="0">
            <a:solidFill>
              <a:schemeClr val="tx1"/>
            </a:solidFill>
          </a:endParaRPr>
        </a:p>
      </dgm:t>
    </dgm:pt>
    <dgm:pt modelId="{85E9FDD4-3B74-4C66-ADD5-150D4C4212A2}" type="parTrans" cxnId="{F2B3C010-87A8-4ACC-80E7-5C3A546943E8}">
      <dgm:prSet/>
      <dgm:spPr/>
      <dgm:t>
        <a:bodyPr/>
        <a:lstStyle/>
        <a:p>
          <a:endParaRPr lang="ru-RU"/>
        </a:p>
      </dgm:t>
    </dgm:pt>
    <dgm:pt modelId="{0268A022-C956-48C8-A322-1FE7E93C184C}" type="sibTrans" cxnId="{F2B3C010-87A8-4ACC-80E7-5C3A546943E8}">
      <dgm:prSet/>
      <dgm:spPr/>
      <dgm:t>
        <a:bodyPr/>
        <a:lstStyle/>
        <a:p>
          <a:endParaRPr lang="ru-RU"/>
        </a:p>
      </dgm:t>
    </dgm:pt>
    <dgm:pt modelId="{E92BD109-1187-450B-B5BA-7AE04F7C896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</a:rPr>
            <a:t>Департамент образования и науки</a:t>
          </a:r>
        </a:p>
      </dgm:t>
    </dgm:pt>
    <dgm:pt modelId="{3DCFA9CE-9CA4-48FF-B822-989C5DAF1DC4}" type="parTrans" cxnId="{565584C3-7563-44FC-A130-3BEDCB740205}">
      <dgm:prSet/>
      <dgm:spPr/>
      <dgm:t>
        <a:bodyPr/>
        <a:lstStyle/>
        <a:p>
          <a:endParaRPr lang="ru-RU"/>
        </a:p>
      </dgm:t>
    </dgm:pt>
    <dgm:pt modelId="{D48A42B9-D789-4C6A-A85C-9AFD1E92A906}" type="sibTrans" cxnId="{565584C3-7563-44FC-A130-3BEDCB740205}">
      <dgm:prSet/>
      <dgm:spPr/>
      <dgm:t>
        <a:bodyPr/>
        <a:lstStyle/>
        <a:p>
          <a:endParaRPr lang="ru-RU"/>
        </a:p>
      </dgm:t>
    </dgm:pt>
    <dgm:pt modelId="{5895C9FE-396B-4EB4-BB92-9241F06799B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Педагогический университет</a:t>
          </a:r>
        </a:p>
      </dgm:t>
    </dgm:pt>
    <dgm:pt modelId="{5EE96015-9BBC-4F88-97C6-07DE5329B03D}" type="parTrans" cxnId="{40951AA2-7083-4C0D-93BE-ABA690BFB8A3}">
      <dgm:prSet/>
      <dgm:spPr/>
      <dgm:t>
        <a:bodyPr/>
        <a:lstStyle/>
        <a:p>
          <a:endParaRPr lang="ru-RU"/>
        </a:p>
      </dgm:t>
    </dgm:pt>
    <dgm:pt modelId="{C2C665EA-976B-4FCE-AD7A-A1FEF68DCFD5}" type="sibTrans" cxnId="{40951AA2-7083-4C0D-93BE-ABA690BFB8A3}">
      <dgm:prSet/>
      <dgm:spPr/>
      <dgm:t>
        <a:bodyPr/>
        <a:lstStyle/>
        <a:p>
          <a:endParaRPr lang="ru-RU"/>
        </a:p>
      </dgm:t>
    </dgm:pt>
    <dgm:pt modelId="{89005ACA-F698-4945-90A1-B65B09FFA8A2}">
      <dgm:prSet phldrT="[Текст]" custT="1"/>
      <dgm:spPr/>
      <dgm:t>
        <a:bodyPr/>
        <a:lstStyle/>
        <a:p>
          <a:pPr>
            <a:lnSpc>
              <a:spcPts val="2000"/>
            </a:lnSpc>
          </a:pPr>
          <a:r>
            <a:rPr lang="ru-RU" sz="2400" b="1" dirty="0" smtClean="0">
              <a:solidFill>
                <a:schemeClr val="tx1"/>
              </a:solidFill>
            </a:rPr>
            <a:t>Образовательная</a:t>
          </a:r>
        </a:p>
        <a:p>
          <a:pPr>
            <a:lnSpc>
              <a:spcPts val="2000"/>
            </a:lnSpc>
          </a:pPr>
          <a:r>
            <a:rPr lang="ru-RU" sz="2400" b="1" dirty="0" smtClean="0">
              <a:solidFill>
                <a:schemeClr val="tx1"/>
              </a:solidFill>
            </a:rPr>
            <a:t> организация</a:t>
          </a:r>
          <a:endParaRPr lang="ru-RU" sz="2400" b="1" dirty="0">
            <a:solidFill>
              <a:schemeClr val="tx1"/>
            </a:solidFill>
          </a:endParaRPr>
        </a:p>
      </dgm:t>
    </dgm:pt>
    <dgm:pt modelId="{F9AED94A-BED9-40F1-86EB-B0F21A5081DB}" type="parTrans" cxnId="{71C9657F-8F64-42B5-8638-8C052ADFCEE1}">
      <dgm:prSet/>
      <dgm:spPr/>
      <dgm:t>
        <a:bodyPr/>
        <a:lstStyle/>
        <a:p>
          <a:endParaRPr lang="ru-RU"/>
        </a:p>
      </dgm:t>
    </dgm:pt>
    <dgm:pt modelId="{F2142A17-0AA9-421C-9B89-74DFB5F30896}" type="sibTrans" cxnId="{71C9657F-8F64-42B5-8638-8C052ADFCEE1}">
      <dgm:prSet/>
      <dgm:spPr/>
      <dgm:t>
        <a:bodyPr/>
        <a:lstStyle/>
        <a:p>
          <a:endParaRPr lang="ru-RU"/>
        </a:p>
      </dgm:t>
    </dgm:pt>
    <dgm:pt modelId="{1F69BB5F-6C15-4099-A47A-314578F9C052}">
      <dgm:prSet phldrT="[Текст]" custT="1"/>
      <dgm:spPr/>
      <dgm:t>
        <a:bodyPr/>
        <a:lstStyle/>
        <a:p>
          <a:r>
            <a:rPr lang="ru-RU" sz="2400" b="1" dirty="0" smtClean="0"/>
            <a:t>Молодой </a:t>
          </a:r>
        </a:p>
        <a:p>
          <a:r>
            <a:rPr lang="ru-RU" sz="2400" b="1" dirty="0" smtClean="0"/>
            <a:t>специалист</a:t>
          </a:r>
          <a:endParaRPr lang="ru-RU" sz="2400" b="1" dirty="0"/>
        </a:p>
      </dgm:t>
    </dgm:pt>
    <dgm:pt modelId="{2E57309C-6281-41D9-A0DB-EE7329376513}" type="sibTrans" cxnId="{6988DCC1-874C-46D1-B0E6-DB39D547CD32}">
      <dgm:prSet/>
      <dgm:spPr/>
      <dgm:t>
        <a:bodyPr/>
        <a:lstStyle/>
        <a:p>
          <a:endParaRPr lang="ru-RU"/>
        </a:p>
      </dgm:t>
    </dgm:pt>
    <dgm:pt modelId="{9294979F-61A5-4ED7-8EB7-F987958B55F3}" type="parTrans" cxnId="{6988DCC1-874C-46D1-B0E6-DB39D547CD32}">
      <dgm:prSet/>
      <dgm:spPr/>
      <dgm:t>
        <a:bodyPr/>
        <a:lstStyle/>
        <a:p>
          <a:endParaRPr lang="ru-RU"/>
        </a:p>
      </dgm:t>
    </dgm:pt>
    <dgm:pt modelId="{F2574FB0-079A-43BD-B3EB-4667468F8535}" type="pres">
      <dgm:prSet presAssocID="{1A82E770-8666-4B18-AC96-8AC2A8A72B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F8881-3889-4367-B50F-6448DD373401}" type="pres">
      <dgm:prSet presAssocID="{1F69BB5F-6C15-4099-A47A-314578F9C052}" presName="centerShape" presStyleLbl="node0" presStyleIdx="0" presStyleCnt="1" custScaleX="122389" custScaleY="115590" custLinFactNeighborX="-7756" custLinFactNeighborY="-746"/>
      <dgm:spPr/>
      <dgm:t>
        <a:bodyPr/>
        <a:lstStyle/>
        <a:p>
          <a:endParaRPr lang="ru-RU"/>
        </a:p>
      </dgm:t>
    </dgm:pt>
    <dgm:pt modelId="{567EBC01-23C4-4F19-92EC-F3E7F51BCD18}" type="pres">
      <dgm:prSet presAssocID="{EF9B2333-0BC6-47B3-8280-CBF0D6B07C0D}" presName="node" presStyleLbl="node1" presStyleIdx="0" presStyleCnt="4" custScaleX="220658" custScaleY="69898" custRadScaleRad="95059" custRadScaleInc="-372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7C5F93-B2B8-4177-A188-6BC11D7C8780}" type="pres">
      <dgm:prSet presAssocID="{EF9B2333-0BC6-47B3-8280-CBF0D6B07C0D}" presName="dummy" presStyleCnt="0"/>
      <dgm:spPr/>
      <dgm:t>
        <a:bodyPr/>
        <a:lstStyle/>
        <a:p>
          <a:endParaRPr lang="ru-RU"/>
        </a:p>
      </dgm:t>
    </dgm:pt>
    <dgm:pt modelId="{41C7483C-D0E5-436B-9F87-CFAFCCDB7322}" type="pres">
      <dgm:prSet presAssocID="{0268A022-C956-48C8-A322-1FE7E93C184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C0DCF6C-3F0A-47D0-A1D3-94ECE60B6AB5}" type="pres">
      <dgm:prSet presAssocID="{E92BD109-1187-450B-B5BA-7AE04F7C8965}" presName="node" presStyleLbl="node1" presStyleIdx="1" presStyleCnt="4" custScaleX="176565" custScaleY="77719" custRadScaleRad="110014" custRadScaleInc="5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F3CF036-C4D7-443E-813F-3DF222D32FDC}" type="pres">
      <dgm:prSet presAssocID="{E92BD109-1187-450B-B5BA-7AE04F7C8965}" presName="dummy" presStyleCnt="0"/>
      <dgm:spPr/>
      <dgm:t>
        <a:bodyPr/>
        <a:lstStyle/>
        <a:p>
          <a:endParaRPr lang="ru-RU"/>
        </a:p>
      </dgm:t>
    </dgm:pt>
    <dgm:pt modelId="{54B38488-3F1D-4AD0-B283-3DF00A5AD611}" type="pres">
      <dgm:prSet presAssocID="{D48A42B9-D789-4C6A-A85C-9AFD1E92A90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B4A4D32-EC18-4AAF-A635-8368BE010D46}" type="pres">
      <dgm:prSet presAssocID="{5895C9FE-396B-4EB4-BB92-9241F06799BA}" presName="node" presStyleLbl="node1" presStyleIdx="2" presStyleCnt="4" custScaleX="235397" custScaleY="71878" custRadScaleRad="94937" custRadScaleInc="1685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619FD5-9992-4952-BD39-4C1467AB657E}" type="pres">
      <dgm:prSet presAssocID="{5895C9FE-396B-4EB4-BB92-9241F06799BA}" presName="dummy" presStyleCnt="0"/>
      <dgm:spPr/>
      <dgm:t>
        <a:bodyPr/>
        <a:lstStyle/>
        <a:p>
          <a:endParaRPr lang="ru-RU"/>
        </a:p>
      </dgm:t>
    </dgm:pt>
    <dgm:pt modelId="{0D3B27EB-1615-4881-82CE-A718A9384878}" type="pres">
      <dgm:prSet presAssocID="{C2C665EA-976B-4FCE-AD7A-A1FEF68DCFD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93FE6E5-241F-4FD2-91CD-496D7AB7FE23}" type="pres">
      <dgm:prSet presAssocID="{89005ACA-F698-4945-90A1-B65B09FFA8A2}" presName="node" presStyleLbl="node1" presStyleIdx="3" presStyleCnt="4" custScaleX="192580" custScaleY="69898" custRadScaleRad="142497" custRadScaleInc="8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9C2BE1D-769B-4740-B29E-E5DAB3A588CB}" type="pres">
      <dgm:prSet presAssocID="{89005ACA-F698-4945-90A1-B65B09FFA8A2}" presName="dummy" presStyleCnt="0"/>
      <dgm:spPr/>
      <dgm:t>
        <a:bodyPr/>
        <a:lstStyle/>
        <a:p>
          <a:endParaRPr lang="ru-RU"/>
        </a:p>
      </dgm:t>
    </dgm:pt>
    <dgm:pt modelId="{A263F8E0-506A-448C-958B-D607286B0DC0}" type="pres">
      <dgm:prSet presAssocID="{F2142A17-0AA9-421C-9B89-74DFB5F3089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0951AA2-7083-4C0D-93BE-ABA690BFB8A3}" srcId="{1F69BB5F-6C15-4099-A47A-314578F9C052}" destId="{5895C9FE-396B-4EB4-BB92-9241F06799BA}" srcOrd="2" destOrd="0" parTransId="{5EE96015-9BBC-4F88-97C6-07DE5329B03D}" sibTransId="{C2C665EA-976B-4FCE-AD7A-A1FEF68DCFD5}"/>
    <dgm:cxn modelId="{0AF53A05-2157-4DBE-AB42-AE11D9C42ABA}" type="presOf" srcId="{1A82E770-8666-4B18-AC96-8AC2A8A72BB6}" destId="{F2574FB0-079A-43BD-B3EB-4667468F8535}" srcOrd="0" destOrd="0" presId="urn:microsoft.com/office/officeart/2005/8/layout/radial6"/>
    <dgm:cxn modelId="{135C9859-46EF-4B1A-BEC9-84F635F476E7}" type="presOf" srcId="{1F69BB5F-6C15-4099-A47A-314578F9C052}" destId="{A16F8881-3889-4367-B50F-6448DD373401}" srcOrd="0" destOrd="0" presId="urn:microsoft.com/office/officeart/2005/8/layout/radial6"/>
    <dgm:cxn modelId="{71C9657F-8F64-42B5-8638-8C052ADFCEE1}" srcId="{1F69BB5F-6C15-4099-A47A-314578F9C052}" destId="{89005ACA-F698-4945-90A1-B65B09FFA8A2}" srcOrd="3" destOrd="0" parTransId="{F9AED94A-BED9-40F1-86EB-B0F21A5081DB}" sibTransId="{F2142A17-0AA9-421C-9B89-74DFB5F30896}"/>
    <dgm:cxn modelId="{6236440B-58C0-40FE-BBD2-09D2B9866017}" type="presOf" srcId="{EF9B2333-0BC6-47B3-8280-CBF0D6B07C0D}" destId="{567EBC01-23C4-4F19-92EC-F3E7F51BCD18}" srcOrd="0" destOrd="0" presId="urn:microsoft.com/office/officeart/2005/8/layout/radial6"/>
    <dgm:cxn modelId="{565584C3-7563-44FC-A130-3BEDCB740205}" srcId="{1F69BB5F-6C15-4099-A47A-314578F9C052}" destId="{E92BD109-1187-450B-B5BA-7AE04F7C8965}" srcOrd="1" destOrd="0" parTransId="{3DCFA9CE-9CA4-48FF-B822-989C5DAF1DC4}" sibTransId="{D48A42B9-D789-4C6A-A85C-9AFD1E92A906}"/>
    <dgm:cxn modelId="{4BAC44BF-57C1-4C0C-885A-1472D7A79C36}" type="presOf" srcId="{0268A022-C956-48C8-A322-1FE7E93C184C}" destId="{41C7483C-D0E5-436B-9F87-CFAFCCDB7322}" srcOrd="0" destOrd="0" presId="urn:microsoft.com/office/officeart/2005/8/layout/radial6"/>
    <dgm:cxn modelId="{A9C9D9BB-E81F-484B-A8B3-B3A9F68CC8D2}" type="presOf" srcId="{D48A42B9-D789-4C6A-A85C-9AFD1E92A906}" destId="{54B38488-3F1D-4AD0-B283-3DF00A5AD611}" srcOrd="0" destOrd="0" presId="urn:microsoft.com/office/officeart/2005/8/layout/radial6"/>
    <dgm:cxn modelId="{D8E8543B-F059-4B97-A66F-1ACEBF85E409}" type="presOf" srcId="{E92BD109-1187-450B-B5BA-7AE04F7C8965}" destId="{EC0DCF6C-3F0A-47D0-A1D3-94ECE60B6AB5}" srcOrd="0" destOrd="0" presId="urn:microsoft.com/office/officeart/2005/8/layout/radial6"/>
    <dgm:cxn modelId="{08E95BCF-BC60-4FE9-B79F-23BAC9053104}" type="presOf" srcId="{89005ACA-F698-4945-90A1-B65B09FFA8A2}" destId="{493FE6E5-241F-4FD2-91CD-496D7AB7FE23}" srcOrd="0" destOrd="0" presId="urn:microsoft.com/office/officeart/2005/8/layout/radial6"/>
    <dgm:cxn modelId="{F2B3C010-87A8-4ACC-80E7-5C3A546943E8}" srcId="{1F69BB5F-6C15-4099-A47A-314578F9C052}" destId="{EF9B2333-0BC6-47B3-8280-CBF0D6B07C0D}" srcOrd="0" destOrd="0" parTransId="{85E9FDD4-3B74-4C66-ADD5-150D4C4212A2}" sibTransId="{0268A022-C956-48C8-A322-1FE7E93C184C}"/>
    <dgm:cxn modelId="{7090A368-93C7-4F05-AF99-3BCC8A50F042}" type="presOf" srcId="{F2142A17-0AA9-421C-9B89-74DFB5F30896}" destId="{A263F8E0-506A-448C-958B-D607286B0DC0}" srcOrd="0" destOrd="0" presId="urn:microsoft.com/office/officeart/2005/8/layout/radial6"/>
    <dgm:cxn modelId="{6988DCC1-874C-46D1-B0E6-DB39D547CD32}" srcId="{1A82E770-8666-4B18-AC96-8AC2A8A72BB6}" destId="{1F69BB5F-6C15-4099-A47A-314578F9C052}" srcOrd="0" destOrd="0" parTransId="{9294979F-61A5-4ED7-8EB7-F987958B55F3}" sibTransId="{2E57309C-6281-41D9-A0DB-EE7329376513}"/>
    <dgm:cxn modelId="{FDDA3C98-C26B-485F-80F2-21DCBB446954}" type="presOf" srcId="{5895C9FE-396B-4EB4-BB92-9241F06799BA}" destId="{6B4A4D32-EC18-4AAF-A635-8368BE010D46}" srcOrd="0" destOrd="0" presId="urn:microsoft.com/office/officeart/2005/8/layout/radial6"/>
    <dgm:cxn modelId="{B11B6FA4-099D-4A39-8887-33FB99E3E6C7}" type="presOf" srcId="{C2C665EA-976B-4FCE-AD7A-A1FEF68DCFD5}" destId="{0D3B27EB-1615-4881-82CE-A718A9384878}" srcOrd="0" destOrd="0" presId="urn:microsoft.com/office/officeart/2005/8/layout/radial6"/>
    <dgm:cxn modelId="{0E94CC7D-BF24-42BF-B906-03CDC203768A}" type="presParOf" srcId="{F2574FB0-079A-43BD-B3EB-4667468F8535}" destId="{A16F8881-3889-4367-B50F-6448DD373401}" srcOrd="0" destOrd="0" presId="urn:microsoft.com/office/officeart/2005/8/layout/radial6"/>
    <dgm:cxn modelId="{508F895B-0C6B-4558-9C3C-26DA085F6847}" type="presParOf" srcId="{F2574FB0-079A-43BD-B3EB-4667468F8535}" destId="{567EBC01-23C4-4F19-92EC-F3E7F51BCD18}" srcOrd="1" destOrd="0" presId="urn:microsoft.com/office/officeart/2005/8/layout/radial6"/>
    <dgm:cxn modelId="{2218C003-B9FA-4BF2-BA2F-F4ADAE5323FA}" type="presParOf" srcId="{F2574FB0-079A-43BD-B3EB-4667468F8535}" destId="{7A7C5F93-B2B8-4177-A188-6BC11D7C8780}" srcOrd="2" destOrd="0" presId="urn:microsoft.com/office/officeart/2005/8/layout/radial6"/>
    <dgm:cxn modelId="{149A01D2-AD07-4C0A-A1B0-D58B6D5D8BD6}" type="presParOf" srcId="{F2574FB0-079A-43BD-B3EB-4667468F8535}" destId="{41C7483C-D0E5-436B-9F87-CFAFCCDB7322}" srcOrd="3" destOrd="0" presId="urn:microsoft.com/office/officeart/2005/8/layout/radial6"/>
    <dgm:cxn modelId="{1BEF85CE-2940-4C71-B1BA-8140B964DC2A}" type="presParOf" srcId="{F2574FB0-079A-43BD-B3EB-4667468F8535}" destId="{EC0DCF6C-3F0A-47D0-A1D3-94ECE60B6AB5}" srcOrd="4" destOrd="0" presId="urn:microsoft.com/office/officeart/2005/8/layout/radial6"/>
    <dgm:cxn modelId="{282C4811-5E48-42BD-BC1E-3E6F02EAE730}" type="presParOf" srcId="{F2574FB0-079A-43BD-B3EB-4667468F8535}" destId="{7F3CF036-C4D7-443E-813F-3DF222D32FDC}" srcOrd="5" destOrd="0" presId="urn:microsoft.com/office/officeart/2005/8/layout/radial6"/>
    <dgm:cxn modelId="{7E33A2D8-2598-4B3C-ADED-92FA4A2D3414}" type="presParOf" srcId="{F2574FB0-079A-43BD-B3EB-4667468F8535}" destId="{54B38488-3F1D-4AD0-B283-3DF00A5AD611}" srcOrd="6" destOrd="0" presId="urn:microsoft.com/office/officeart/2005/8/layout/radial6"/>
    <dgm:cxn modelId="{7480C1DD-4B95-4FDE-9F3C-04ED0DF7ACF8}" type="presParOf" srcId="{F2574FB0-079A-43BD-B3EB-4667468F8535}" destId="{6B4A4D32-EC18-4AAF-A635-8368BE010D46}" srcOrd="7" destOrd="0" presId="urn:microsoft.com/office/officeart/2005/8/layout/radial6"/>
    <dgm:cxn modelId="{5E472A63-99B5-409D-BEED-33872CEF7EAF}" type="presParOf" srcId="{F2574FB0-079A-43BD-B3EB-4667468F8535}" destId="{3A619FD5-9992-4952-BD39-4C1467AB657E}" srcOrd="8" destOrd="0" presId="urn:microsoft.com/office/officeart/2005/8/layout/radial6"/>
    <dgm:cxn modelId="{89A0CC11-E3EA-46F6-ADE2-F60503F92E80}" type="presParOf" srcId="{F2574FB0-079A-43BD-B3EB-4667468F8535}" destId="{0D3B27EB-1615-4881-82CE-A718A9384878}" srcOrd="9" destOrd="0" presId="urn:microsoft.com/office/officeart/2005/8/layout/radial6"/>
    <dgm:cxn modelId="{B523FB6E-8C06-4B66-93A9-76E8B023C54F}" type="presParOf" srcId="{F2574FB0-079A-43BD-B3EB-4667468F8535}" destId="{493FE6E5-241F-4FD2-91CD-496D7AB7FE23}" srcOrd="10" destOrd="0" presId="urn:microsoft.com/office/officeart/2005/8/layout/radial6"/>
    <dgm:cxn modelId="{FCDB6F37-C04C-475D-A87D-C70D9C46F006}" type="presParOf" srcId="{F2574FB0-079A-43BD-B3EB-4667468F8535}" destId="{69C2BE1D-769B-4740-B29E-E5DAB3A588CB}" srcOrd="11" destOrd="0" presId="urn:microsoft.com/office/officeart/2005/8/layout/radial6"/>
    <dgm:cxn modelId="{EBAE4E5F-36DB-42BE-9940-1D4CEA7382B4}" type="presParOf" srcId="{F2574FB0-079A-43BD-B3EB-4667468F8535}" destId="{A263F8E0-506A-448C-958B-D607286B0DC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4F4B8-CB4E-4B12-B4E8-40B385A6FDB3}" type="doc">
      <dgm:prSet loTypeId="urn:microsoft.com/office/officeart/2005/8/layout/radial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9593C5-6279-4D93-95D1-2332261E0D9B}">
      <dgm:prSet phldrT="[Текст]"/>
      <dgm:spPr/>
      <dgm:t>
        <a:bodyPr/>
        <a:lstStyle/>
        <a:p>
          <a:r>
            <a:rPr lang="ru-RU" dirty="0" smtClean="0"/>
            <a:t>ИМК</a:t>
          </a:r>
          <a:endParaRPr lang="ru-RU" dirty="0"/>
        </a:p>
      </dgm:t>
    </dgm:pt>
    <dgm:pt modelId="{EF7FCD5F-656E-4931-82E2-F1010C93DFD2}" type="parTrans" cxnId="{E6423340-7B66-4C52-AC1F-E82705A8FC6E}">
      <dgm:prSet/>
      <dgm:spPr/>
      <dgm:t>
        <a:bodyPr/>
        <a:lstStyle/>
        <a:p>
          <a:endParaRPr lang="ru-RU"/>
        </a:p>
      </dgm:t>
    </dgm:pt>
    <dgm:pt modelId="{7A13462C-2D4B-479A-90DA-4F832867B337}" type="sibTrans" cxnId="{E6423340-7B66-4C52-AC1F-E82705A8FC6E}">
      <dgm:prSet/>
      <dgm:spPr/>
      <dgm:t>
        <a:bodyPr/>
        <a:lstStyle/>
        <a:p>
          <a:endParaRPr lang="ru-RU"/>
        </a:p>
      </dgm:t>
    </dgm:pt>
    <dgm:pt modelId="{A688C93F-2592-45D5-9420-55701CDB2B1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</a:rPr>
            <a:t>ГМО, ПДС,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chemeClr val="tx1"/>
              </a:solidFill>
            </a:rPr>
            <a:t>творческие группы </a:t>
          </a:r>
          <a:endParaRPr lang="ru-RU" sz="2400" dirty="0">
            <a:solidFill>
              <a:schemeClr val="tx1"/>
            </a:solidFill>
          </a:endParaRPr>
        </a:p>
      </dgm:t>
    </dgm:pt>
    <dgm:pt modelId="{E10D95BD-57F2-4FFE-994F-CAC975C67877}" type="parTrans" cxnId="{CF0FEA13-F78C-48F6-BB59-F5DBA6510490}">
      <dgm:prSet/>
      <dgm:spPr/>
      <dgm:t>
        <a:bodyPr/>
        <a:lstStyle/>
        <a:p>
          <a:endParaRPr lang="ru-RU"/>
        </a:p>
      </dgm:t>
    </dgm:pt>
    <dgm:pt modelId="{B3CC5036-376D-4214-AEF7-27B25B3C1D75}" type="sibTrans" cxnId="{CF0FEA13-F78C-48F6-BB59-F5DBA6510490}">
      <dgm:prSet/>
      <dgm:spPr/>
      <dgm:t>
        <a:bodyPr/>
        <a:lstStyle/>
        <a:p>
          <a:endParaRPr lang="ru-RU"/>
        </a:p>
      </dgm:t>
    </dgm:pt>
    <dgm:pt modelId="{ADA6CE95-64D9-488A-9351-819D5BA9D893}">
      <dgm:prSet phldrT="[Текст]" custT="1"/>
      <dgm:spPr/>
      <dgm:t>
        <a:bodyPr/>
        <a:lstStyle/>
        <a:p>
          <a:pPr>
            <a:lnSpc>
              <a:spcPts val="2000"/>
            </a:lnSpc>
          </a:pPr>
          <a:r>
            <a:rPr lang="ru-RU" sz="2400" dirty="0" smtClean="0">
              <a:solidFill>
                <a:schemeClr val="tx1"/>
              </a:solidFill>
            </a:rPr>
            <a:t>Опорные</a:t>
          </a:r>
        </a:p>
        <a:p>
          <a:pPr>
            <a:lnSpc>
              <a:spcPts val="2000"/>
            </a:lnSpc>
          </a:pPr>
          <a:r>
            <a:rPr lang="ru-RU" sz="2400" dirty="0" smtClean="0">
              <a:solidFill>
                <a:schemeClr val="tx1"/>
              </a:solidFill>
            </a:rPr>
            <a:t>школы</a:t>
          </a:r>
          <a:endParaRPr lang="ru-RU" sz="2400" dirty="0">
            <a:solidFill>
              <a:schemeClr val="tx1"/>
            </a:solidFill>
          </a:endParaRPr>
        </a:p>
      </dgm:t>
    </dgm:pt>
    <dgm:pt modelId="{883A735E-02F7-4F4F-838E-86EE1D027A62}" type="parTrans" cxnId="{780669E1-A086-449E-9C1F-8386FA44BF8D}">
      <dgm:prSet/>
      <dgm:spPr/>
      <dgm:t>
        <a:bodyPr/>
        <a:lstStyle/>
        <a:p>
          <a:endParaRPr lang="ru-RU"/>
        </a:p>
      </dgm:t>
    </dgm:pt>
    <dgm:pt modelId="{2DD7F7FC-F1D0-4E19-99FE-CAED0B0C683C}" type="sibTrans" cxnId="{780669E1-A086-449E-9C1F-8386FA44BF8D}">
      <dgm:prSet/>
      <dgm:spPr/>
      <dgm:t>
        <a:bodyPr/>
        <a:lstStyle/>
        <a:p>
          <a:endParaRPr lang="ru-RU"/>
        </a:p>
      </dgm:t>
    </dgm:pt>
    <dgm:pt modelId="{5BB71D0B-AD8F-4676-9008-F1BF562EB70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Взаимодействие с ДПО, социальными партнерами</a:t>
          </a:r>
          <a:endParaRPr lang="ru-RU" sz="2400" dirty="0">
            <a:solidFill>
              <a:schemeClr val="tx1"/>
            </a:solidFill>
          </a:endParaRPr>
        </a:p>
      </dgm:t>
    </dgm:pt>
    <dgm:pt modelId="{AF79F692-8F33-4673-97D5-034AC638F275}" type="parTrans" cxnId="{8E8D2E3D-DB1E-482D-97CA-6FADAC11062E}">
      <dgm:prSet/>
      <dgm:spPr/>
      <dgm:t>
        <a:bodyPr/>
        <a:lstStyle/>
        <a:p>
          <a:endParaRPr lang="ru-RU"/>
        </a:p>
      </dgm:t>
    </dgm:pt>
    <dgm:pt modelId="{BE19BE72-8FCD-4734-BDFF-9379241B0010}" type="sibTrans" cxnId="{8E8D2E3D-DB1E-482D-97CA-6FADAC11062E}">
      <dgm:prSet/>
      <dgm:spPr/>
      <dgm:t>
        <a:bodyPr/>
        <a:lstStyle/>
        <a:p>
          <a:endParaRPr lang="ru-RU"/>
        </a:p>
      </dgm:t>
    </dgm:pt>
    <dgm:pt modelId="{E15F1F6B-AC34-491B-B79A-82CD0FEE132C}" type="pres">
      <dgm:prSet presAssocID="{9494F4B8-CB4E-4B12-B4E8-40B385A6FD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8A725-AF3E-40E4-B939-341DAE8BEE22}" type="pres">
      <dgm:prSet presAssocID="{7B9593C5-6279-4D93-95D1-2332261E0D9B}" presName="centerShape" presStyleLbl="node0" presStyleIdx="0" presStyleCnt="1" custLinFactNeighborX="-675" custLinFactNeighborY="3548"/>
      <dgm:spPr/>
      <dgm:t>
        <a:bodyPr/>
        <a:lstStyle/>
        <a:p>
          <a:endParaRPr lang="ru-RU"/>
        </a:p>
      </dgm:t>
    </dgm:pt>
    <dgm:pt modelId="{17E3489A-3881-4C2B-A381-5457C885BCC2}" type="pres">
      <dgm:prSet presAssocID="{E10D95BD-57F2-4FFE-994F-CAC975C6787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B97C6A6-1287-4E6C-AF79-0F509A484790}" type="pres">
      <dgm:prSet presAssocID="{A688C93F-2592-45D5-9420-55701CDB2B13}" presName="node" presStyleLbl="node1" presStyleIdx="0" presStyleCnt="3" custScaleX="133574" custScaleY="63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4693D-60E2-4447-8F55-052782722E79}" type="pres">
      <dgm:prSet presAssocID="{883A735E-02F7-4F4F-838E-86EE1D027A6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E211910-28F3-41A3-BABE-0494D1C82F45}" type="pres">
      <dgm:prSet presAssocID="{ADA6CE95-64D9-488A-9351-819D5BA9D893}" presName="node" presStyleLbl="node1" presStyleIdx="1" presStyleCnt="3" custScaleX="120720" custScaleY="65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E395F-9EED-41F2-96E3-99A5F7B9132A}" type="pres">
      <dgm:prSet presAssocID="{AF79F692-8F33-4673-97D5-034AC638F275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F42B1D0-38CF-4859-8C67-E149B5195981}" type="pres">
      <dgm:prSet presAssocID="{5BB71D0B-AD8F-4676-9008-F1BF562EB70B}" presName="node" presStyleLbl="node1" presStyleIdx="2" presStyleCnt="3" custScaleX="137367" custScaleY="63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88EAF-4E1E-4938-8A10-C40C2B059713}" type="presOf" srcId="{A688C93F-2592-45D5-9420-55701CDB2B13}" destId="{5B97C6A6-1287-4E6C-AF79-0F509A484790}" srcOrd="0" destOrd="0" presId="urn:microsoft.com/office/officeart/2005/8/layout/radial4"/>
    <dgm:cxn modelId="{685B766B-8E4F-4A2A-886F-EC187DFFAAC1}" type="presOf" srcId="{883A735E-02F7-4F4F-838E-86EE1D027A62}" destId="{4AE4693D-60E2-4447-8F55-052782722E79}" srcOrd="0" destOrd="0" presId="urn:microsoft.com/office/officeart/2005/8/layout/radial4"/>
    <dgm:cxn modelId="{C648EA5E-5F8C-4578-944F-4B77C718CFED}" type="presOf" srcId="{5BB71D0B-AD8F-4676-9008-F1BF562EB70B}" destId="{6F42B1D0-38CF-4859-8C67-E149B5195981}" srcOrd="0" destOrd="0" presId="urn:microsoft.com/office/officeart/2005/8/layout/radial4"/>
    <dgm:cxn modelId="{A60DA747-B0CC-45AD-8DAF-FA4C20BB711C}" type="presOf" srcId="{ADA6CE95-64D9-488A-9351-819D5BA9D893}" destId="{BE211910-28F3-41A3-BABE-0494D1C82F45}" srcOrd="0" destOrd="0" presId="urn:microsoft.com/office/officeart/2005/8/layout/radial4"/>
    <dgm:cxn modelId="{2B9C8D8D-FAAE-44D5-9918-ED09F8733180}" type="presOf" srcId="{9494F4B8-CB4E-4B12-B4E8-40B385A6FDB3}" destId="{E15F1F6B-AC34-491B-B79A-82CD0FEE132C}" srcOrd="0" destOrd="0" presId="urn:microsoft.com/office/officeart/2005/8/layout/radial4"/>
    <dgm:cxn modelId="{0B1C6FA8-27D8-4E0A-972B-1549A8F16549}" type="presOf" srcId="{7B9593C5-6279-4D93-95D1-2332261E0D9B}" destId="{0D88A725-AF3E-40E4-B939-341DAE8BEE22}" srcOrd="0" destOrd="0" presId="urn:microsoft.com/office/officeart/2005/8/layout/radial4"/>
    <dgm:cxn modelId="{CF0FEA13-F78C-48F6-BB59-F5DBA6510490}" srcId="{7B9593C5-6279-4D93-95D1-2332261E0D9B}" destId="{A688C93F-2592-45D5-9420-55701CDB2B13}" srcOrd="0" destOrd="0" parTransId="{E10D95BD-57F2-4FFE-994F-CAC975C67877}" sibTransId="{B3CC5036-376D-4214-AEF7-27B25B3C1D75}"/>
    <dgm:cxn modelId="{E6423340-7B66-4C52-AC1F-E82705A8FC6E}" srcId="{9494F4B8-CB4E-4B12-B4E8-40B385A6FDB3}" destId="{7B9593C5-6279-4D93-95D1-2332261E0D9B}" srcOrd="0" destOrd="0" parTransId="{EF7FCD5F-656E-4931-82E2-F1010C93DFD2}" sibTransId="{7A13462C-2D4B-479A-90DA-4F832867B337}"/>
    <dgm:cxn modelId="{780669E1-A086-449E-9C1F-8386FA44BF8D}" srcId="{7B9593C5-6279-4D93-95D1-2332261E0D9B}" destId="{ADA6CE95-64D9-488A-9351-819D5BA9D893}" srcOrd="1" destOrd="0" parTransId="{883A735E-02F7-4F4F-838E-86EE1D027A62}" sibTransId="{2DD7F7FC-F1D0-4E19-99FE-CAED0B0C683C}"/>
    <dgm:cxn modelId="{ACC36D18-3E82-4A29-9E97-4FE73C8C6326}" type="presOf" srcId="{AF79F692-8F33-4673-97D5-034AC638F275}" destId="{FE6E395F-9EED-41F2-96E3-99A5F7B9132A}" srcOrd="0" destOrd="0" presId="urn:microsoft.com/office/officeart/2005/8/layout/radial4"/>
    <dgm:cxn modelId="{D8EBC15F-90D9-4BFD-992F-53BEB9043514}" type="presOf" srcId="{E10D95BD-57F2-4FFE-994F-CAC975C67877}" destId="{17E3489A-3881-4C2B-A381-5457C885BCC2}" srcOrd="0" destOrd="0" presId="urn:microsoft.com/office/officeart/2005/8/layout/radial4"/>
    <dgm:cxn modelId="{8E8D2E3D-DB1E-482D-97CA-6FADAC11062E}" srcId="{7B9593C5-6279-4D93-95D1-2332261E0D9B}" destId="{5BB71D0B-AD8F-4676-9008-F1BF562EB70B}" srcOrd="2" destOrd="0" parTransId="{AF79F692-8F33-4673-97D5-034AC638F275}" sibTransId="{BE19BE72-8FCD-4734-BDFF-9379241B0010}"/>
    <dgm:cxn modelId="{EC179B0C-10EC-450C-9642-9405ACB28251}" type="presParOf" srcId="{E15F1F6B-AC34-491B-B79A-82CD0FEE132C}" destId="{0D88A725-AF3E-40E4-B939-341DAE8BEE22}" srcOrd="0" destOrd="0" presId="urn:microsoft.com/office/officeart/2005/8/layout/radial4"/>
    <dgm:cxn modelId="{E17F9C45-7A08-4772-A0B1-7E331FDB3042}" type="presParOf" srcId="{E15F1F6B-AC34-491B-B79A-82CD0FEE132C}" destId="{17E3489A-3881-4C2B-A381-5457C885BCC2}" srcOrd="1" destOrd="0" presId="urn:microsoft.com/office/officeart/2005/8/layout/radial4"/>
    <dgm:cxn modelId="{F157138E-7C94-4E68-89EF-083D3C60DD83}" type="presParOf" srcId="{E15F1F6B-AC34-491B-B79A-82CD0FEE132C}" destId="{5B97C6A6-1287-4E6C-AF79-0F509A484790}" srcOrd="2" destOrd="0" presId="urn:microsoft.com/office/officeart/2005/8/layout/radial4"/>
    <dgm:cxn modelId="{0CC5E631-8B8E-49EB-8627-30FA5CA87AEF}" type="presParOf" srcId="{E15F1F6B-AC34-491B-B79A-82CD0FEE132C}" destId="{4AE4693D-60E2-4447-8F55-052782722E79}" srcOrd="3" destOrd="0" presId="urn:microsoft.com/office/officeart/2005/8/layout/radial4"/>
    <dgm:cxn modelId="{4C0C0F10-A1A1-4DEB-9D23-90FBD917FF9B}" type="presParOf" srcId="{E15F1F6B-AC34-491B-B79A-82CD0FEE132C}" destId="{BE211910-28F3-41A3-BABE-0494D1C82F45}" srcOrd="4" destOrd="0" presId="urn:microsoft.com/office/officeart/2005/8/layout/radial4"/>
    <dgm:cxn modelId="{0F4051E3-EF44-4680-BBE7-517101B873F0}" type="presParOf" srcId="{E15F1F6B-AC34-491B-B79A-82CD0FEE132C}" destId="{FE6E395F-9EED-41F2-96E3-99A5F7B9132A}" srcOrd="5" destOrd="0" presId="urn:microsoft.com/office/officeart/2005/8/layout/radial4"/>
    <dgm:cxn modelId="{4D80DCB0-F875-4CFC-8809-840F603B6E9C}" type="presParOf" srcId="{E15F1F6B-AC34-491B-B79A-82CD0FEE132C}" destId="{6F42B1D0-38CF-4859-8C67-E149B519598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3F8E0-506A-448C-958B-D607286B0DC0}">
      <dsp:nvSpPr>
        <dsp:cNvPr id="0" name=""/>
        <dsp:cNvSpPr/>
      </dsp:nvSpPr>
      <dsp:spPr>
        <a:xfrm>
          <a:off x="1375460" y="766356"/>
          <a:ext cx="4598543" cy="4598543"/>
        </a:xfrm>
        <a:prstGeom prst="blockArc">
          <a:avLst>
            <a:gd name="adj1" fmla="val 10950542"/>
            <a:gd name="adj2" fmla="val 17040009"/>
            <a:gd name="adj3" fmla="val 463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3B27EB-1615-4881-82CE-A718A9384878}">
      <dsp:nvSpPr>
        <dsp:cNvPr id="0" name=""/>
        <dsp:cNvSpPr/>
      </dsp:nvSpPr>
      <dsp:spPr>
        <a:xfrm>
          <a:off x="1377455" y="694632"/>
          <a:ext cx="4598543" cy="4598543"/>
        </a:xfrm>
        <a:prstGeom prst="blockArc">
          <a:avLst>
            <a:gd name="adj1" fmla="val 4202392"/>
            <a:gd name="adj2" fmla="val 10840711"/>
            <a:gd name="adj3" fmla="val 4639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B38488-3F1D-4AD0-B283-3DF00A5AD611}">
      <dsp:nvSpPr>
        <dsp:cNvPr id="0" name=""/>
        <dsp:cNvSpPr/>
      </dsp:nvSpPr>
      <dsp:spPr>
        <a:xfrm>
          <a:off x="2558758" y="598321"/>
          <a:ext cx="4598543" cy="4598543"/>
        </a:xfrm>
        <a:prstGeom prst="blockArc">
          <a:avLst>
            <a:gd name="adj1" fmla="val 138335"/>
            <a:gd name="adj2" fmla="val 6038290"/>
            <a:gd name="adj3" fmla="val 4639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C7483C-D0E5-436B-9F87-CFAFCCDB7322}">
      <dsp:nvSpPr>
        <dsp:cNvPr id="0" name=""/>
        <dsp:cNvSpPr/>
      </dsp:nvSpPr>
      <dsp:spPr>
        <a:xfrm>
          <a:off x="2557534" y="740333"/>
          <a:ext cx="4598543" cy="4598543"/>
        </a:xfrm>
        <a:prstGeom prst="blockArc">
          <a:avLst>
            <a:gd name="adj1" fmla="val 15208652"/>
            <a:gd name="adj2" fmla="val 21520921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6F8881-3889-4367-B50F-6448DD373401}">
      <dsp:nvSpPr>
        <dsp:cNvPr id="0" name=""/>
        <dsp:cNvSpPr/>
      </dsp:nvSpPr>
      <dsp:spPr>
        <a:xfrm>
          <a:off x="2987841" y="1724353"/>
          <a:ext cx="2590162" cy="24462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Молодой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специалист</a:t>
          </a:r>
          <a:endParaRPr lang="ru-RU" sz="2400" b="1" kern="1200" dirty="0"/>
        </a:p>
      </dsp:txBody>
      <dsp:txXfrm>
        <a:off x="3367161" y="2082601"/>
        <a:ext cx="1831522" cy="1729776"/>
      </dsp:txXfrm>
    </dsp:sp>
    <dsp:sp modelId="{567EBC01-23C4-4F19-92EC-F3E7F51BCD18}">
      <dsp:nvSpPr>
        <dsp:cNvPr id="0" name=""/>
        <dsp:cNvSpPr/>
      </dsp:nvSpPr>
      <dsp:spPr>
        <a:xfrm>
          <a:off x="2583627" y="368657"/>
          <a:ext cx="3268905" cy="10354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Отдел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образования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634176" y="419206"/>
        <a:ext cx="3167807" cy="934395"/>
      </dsp:txXfrm>
    </dsp:sp>
    <dsp:sp modelId="{EC0DCF6C-3F0A-47D0-A1D3-94ECE60B6AB5}">
      <dsp:nvSpPr>
        <dsp:cNvPr id="0" name=""/>
        <dsp:cNvSpPr/>
      </dsp:nvSpPr>
      <dsp:spPr>
        <a:xfrm>
          <a:off x="5794303" y="2412267"/>
          <a:ext cx="2615695" cy="1151356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</a:rPr>
            <a:t>Департамент образования и науки</a:t>
          </a:r>
        </a:p>
      </dsp:txBody>
      <dsp:txXfrm>
        <a:off x="5850508" y="2468472"/>
        <a:ext cx="2503285" cy="1038946"/>
      </dsp:txXfrm>
    </dsp:sp>
    <dsp:sp modelId="{6B4A4D32-EC18-4AAF-A635-8368BE010D46}">
      <dsp:nvSpPr>
        <dsp:cNvPr id="0" name=""/>
        <dsp:cNvSpPr/>
      </dsp:nvSpPr>
      <dsp:spPr>
        <a:xfrm>
          <a:off x="2699788" y="4572518"/>
          <a:ext cx="3487253" cy="106482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Педагогический университет</a:t>
          </a:r>
        </a:p>
      </dsp:txBody>
      <dsp:txXfrm>
        <a:off x="2751768" y="4624498"/>
        <a:ext cx="3383293" cy="960865"/>
      </dsp:txXfrm>
    </dsp:sp>
    <dsp:sp modelId="{493FE6E5-241F-4FD2-91CD-496D7AB7FE23}">
      <dsp:nvSpPr>
        <dsp:cNvPr id="0" name=""/>
        <dsp:cNvSpPr/>
      </dsp:nvSpPr>
      <dsp:spPr>
        <a:xfrm>
          <a:off x="4471" y="2449561"/>
          <a:ext cx="2852947" cy="103549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Образовательная</a:t>
          </a: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 организация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5020" y="2500110"/>
        <a:ext cx="2751849" cy="934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8A725-AF3E-40E4-B939-341DAE8BEE22}">
      <dsp:nvSpPr>
        <dsp:cNvPr id="0" name=""/>
        <dsp:cNvSpPr/>
      </dsp:nvSpPr>
      <dsp:spPr>
        <a:xfrm>
          <a:off x="3050999" y="2880817"/>
          <a:ext cx="2303758" cy="23037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ИМК</a:t>
          </a:r>
          <a:endParaRPr lang="ru-RU" sz="5900" kern="1200" dirty="0"/>
        </a:p>
      </dsp:txBody>
      <dsp:txXfrm>
        <a:off x="3388377" y="3218195"/>
        <a:ext cx="1629002" cy="1629002"/>
      </dsp:txXfrm>
    </dsp:sp>
    <dsp:sp modelId="{17E3489A-3881-4C2B-A381-5457C885BCC2}">
      <dsp:nvSpPr>
        <dsp:cNvPr id="0" name=""/>
        <dsp:cNvSpPr/>
      </dsp:nvSpPr>
      <dsp:spPr>
        <a:xfrm rot="13059824">
          <a:off x="1458622" y="2337022"/>
          <a:ext cx="1945493" cy="6565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97C6A6-1287-4E6C-AF79-0F509A484790}">
      <dsp:nvSpPr>
        <dsp:cNvPr id="0" name=""/>
        <dsp:cNvSpPr/>
      </dsp:nvSpPr>
      <dsp:spPr>
        <a:xfrm>
          <a:off x="199651" y="1512166"/>
          <a:ext cx="2923361" cy="11175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</a:rPr>
            <a:t>ГМО, ПДС,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творческие группы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32383" y="1544898"/>
        <a:ext cx="2857897" cy="1052072"/>
      </dsp:txXfrm>
    </dsp:sp>
    <dsp:sp modelId="{4AE4693D-60E2-4447-8F55-052782722E79}">
      <dsp:nvSpPr>
        <dsp:cNvPr id="0" name=""/>
        <dsp:cNvSpPr/>
      </dsp:nvSpPr>
      <dsp:spPr>
        <a:xfrm rot="16244269">
          <a:off x="3213939" y="1415762"/>
          <a:ext cx="2036826" cy="6565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211910-28F3-41A3-BABE-0494D1C82F45}">
      <dsp:nvSpPr>
        <dsp:cNvPr id="0" name=""/>
        <dsp:cNvSpPr/>
      </dsp:nvSpPr>
      <dsp:spPr>
        <a:xfrm>
          <a:off x="2924445" y="152331"/>
          <a:ext cx="2642042" cy="114677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Опорные</a:t>
          </a: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школы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958033" y="185919"/>
        <a:ext cx="2574866" cy="1079600"/>
      </dsp:txXfrm>
    </dsp:sp>
    <dsp:sp modelId="{FE6E395F-9EED-41F2-96E3-99A5F7B9132A}">
      <dsp:nvSpPr>
        <dsp:cNvPr id="0" name=""/>
        <dsp:cNvSpPr/>
      </dsp:nvSpPr>
      <dsp:spPr>
        <a:xfrm rot="19394752">
          <a:off x="5019743" y="2343904"/>
          <a:ext cx="2009601" cy="6565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42B1D0-38CF-4859-8C67-E149B5195981}">
      <dsp:nvSpPr>
        <dsp:cNvPr id="0" name=""/>
        <dsp:cNvSpPr/>
      </dsp:nvSpPr>
      <dsp:spPr>
        <a:xfrm>
          <a:off x="5326414" y="1512166"/>
          <a:ext cx="3006374" cy="111753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Взаимодействие с ДПО, социальными партнерами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359146" y="1544898"/>
        <a:ext cx="2940910" cy="1052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BDF62-BCD3-4A76-803F-39D0478D122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06006-6139-4AC0-9B7E-64D4C861D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5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56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5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5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5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5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5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5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6006-6139-4AC0-9B7E-64D4C861D2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2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3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2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3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5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1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1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3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6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0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31FB-A829-4872-859B-79F7BD509164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2506-5972-4FE2-B735-1782ACD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иту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92081" y="851817"/>
            <a:ext cx="8535724" cy="2649191"/>
            <a:chOff x="68724" y="1556792"/>
            <a:chExt cx="8535724" cy="264919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97091" y="1585737"/>
              <a:ext cx="7907357" cy="792661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 smtClean="0">
                  <a:solidFill>
                    <a:schemeClr val="tx1"/>
                  </a:solidFill>
                </a:rPr>
                <a:t>«Фестиваль педагогического мастерства» - муниципальный этап (очный)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97091" y="2477791"/>
              <a:ext cx="7907357" cy="834122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 smtClean="0">
                  <a:solidFill>
                    <a:schemeClr val="tx1"/>
                  </a:solidFill>
                </a:rPr>
                <a:t>Представление педагогических работников к наградам согласно выделенной квоте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4" y="1556792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4" y="2405783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697091" y="3413895"/>
              <a:ext cx="7907357" cy="792088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 smtClean="0">
                  <a:solidFill>
                    <a:schemeClr val="tx1"/>
                  </a:solidFill>
                </a:rPr>
                <a:t>Организация </a:t>
              </a:r>
              <a:r>
                <a:rPr lang="ru-RU" sz="2400" dirty="0">
                  <a:solidFill>
                    <a:schemeClr val="tx1"/>
                  </a:solidFill>
                </a:rPr>
                <a:t>аттестации педагогов на первую и </a:t>
              </a:r>
              <a:r>
                <a:rPr lang="ru-RU" sz="2400" dirty="0" smtClean="0">
                  <a:solidFill>
                    <a:schemeClr val="tx1"/>
                  </a:solidFill>
                </a:rPr>
                <a:t>высшую категории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1" y="3341887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-19365" y="3858051"/>
            <a:ext cx="9174686" cy="3027334"/>
            <a:chOff x="-19365" y="3858051"/>
            <a:chExt cx="9174686" cy="30273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126" y="3933057"/>
              <a:ext cx="4481195" cy="29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 descr="https://pp.userapi.com/c846216/v846216824/cec78/wZoFGdeXq6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65" y="3933057"/>
              <a:ext cx="4375341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ÐÐ°ÑÑÐ¸Ð½ÐºÐ¸ Ð¿Ð¾ Ð·Ð°Ð¿ÑÐ¾ÑÑ ÐºÐ°ÑÐ°Ð½Ð´Ð°Ñ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83419">
              <a:off x="3128843" y="3858051"/>
              <a:ext cx="2767119" cy="276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5717918" y="2811230"/>
            <a:ext cx="6240604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>
                <a:latin typeface="+mj-lt"/>
              </a:rPr>
              <a:t>М</a:t>
            </a:r>
            <a:r>
              <a:rPr lang="ru-RU" sz="2800" b="1" dirty="0" smtClean="0">
                <a:latin typeface="+mj-lt"/>
              </a:rPr>
              <a:t>отивация </a:t>
            </a:r>
            <a:r>
              <a:rPr lang="ru-RU" sz="2800" b="1" dirty="0">
                <a:latin typeface="+mj-lt"/>
              </a:rPr>
              <a:t>профессионального роста </a:t>
            </a:r>
          </a:p>
        </p:txBody>
      </p:sp>
    </p:spTree>
    <p:extLst>
      <p:ext uri="{BB962C8B-B14F-4D97-AF65-F5344CB8AC3E}">
        <p14:creationId xmlns:p14="http://schemas.microsoft.com/office/powerpoint/2010/main" val="232181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6978058" y="1526998"/>
            <a:ext cx="3720324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+mj-lt"/>
              </a:rPr>
              <a:t>Комплексный подход</a:t>
            </a:r>
            <a:endParaRPr lang="ru-RU" sz="2800" b="1" dirty="0">
              <a:latin typeface="+mj-lt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44940543"/>
              </p:ext>
            </p:extLst>
          </p:nvPr>
        </p:nvGraphicFramePr>
        <p:xfrm>
          <a:off x="0" y="44066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4" descr="ÐÐ°ÑÑÐ¸Ð½ÐºÐ¸ Ð¿Ð¾ Ð·Ð°Ð¿ÑÐ¾ÑÑ ÑÐºÐ¾Ð»Ð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9200"/>
            <a:ext cx="2549949" cy="14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8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6978058" y="1526998"/>
            <a:ext cx="3720324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+mj-lt"/>
              </a:rPr>
              <a:t>Методическая работа</a:t>
            </a:r>
            <a:endParaRPr lang="ru-RU" sz="2800" b="1" dirty="0">
              <a:latin typeface="+mj-lt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37989"/>
              </p:ext>
            </p:extLst>
          </p:nvPr>
        </p:nvGraphicFramePr>
        <p:xfrm>
          <a:off x="0" y="980728"/>
          <a:ext cx="85324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ÐÐ°ÑÑÐ¸Ð½ÐºÐ¸ Ð¿Ð¾ Ð·Ð°Ð¿ÑÐ¾ÑÑ Ð´Ð¾Ð¿Ð¾Ð»Ð½Ð¸ÑÐµÐ»ÑÐ½Ð¾Ðµ Ð¾Ð±ÑÐ°Ð·Ð¾Ð²Ð°Ð½Ð¸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576086"/>
            <a:ext cx="4152900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07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63594"/>
              </p:ext>
            </p:extLst>
          </p:nvPr>
        </p:nvGraphicFramePr>
        <p:xfrm>
          <a:off x="140595" y="1015563"/>
          <a:ext cx="8823894" cy="39892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2593509"/>
                <a:gridCol w="1152128"/>
                <a:gridCol w="1828095"/>
                <a:gridCol w="2924434"/>
              </a:tblGrid>
              <a:tr h="27071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Задача 1: Адресная методическая работа с педагогами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Исполнители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778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Выявление профессиональных </a:t>
                      </a:r>
                      <a:r>
                        <a:rPr lang="ru-RU" sz="1800" dirty="0" smtClean="0">
                          <a:effectLst/>
                        </a:rPr>
                        <a:t>затруднений </a:t>
                      </a:r>
                      <a:r>
                        <a:rPr lang="ru-RU" sz="1800" dirty="0">
                          <a:effectLst/>
                        </a:rPr>
                        <a:t>у </a:t>
                      </a:r>
                      <a:r>
                        <a:rPr lang="ru-RU" sz="1800" dirty="0" smtClean="0">
                          <a:effectLst/>
                        </a:rPr>
                        <a:t>педагогов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Сентябрь 2018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Администрация МОУ совместно с ММС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профессиональных «несовершенств»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036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Персонифицированный подход к повышению квалификации педагогов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течении года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Администрация МОУ совместно с ММС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индивидуальных программ профессионального развития;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Повышение квалификации педагогов МОУ.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986170" y="518886"/>
            <a:ext cx="170410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Задача  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7091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273848"/>
              </p:ext>
            </p:extLst>
          </p:nvPr>
        </p:nvGraphicFramePr>
        <p:xfrm>
          <a:off x="140595" y="836712"/>
          <a:ext cx="8823894" cy="60637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2593509"/>
                <a:gridCol w="1152128"/>
                <a:gridCol w="1828095"/>
                <a:gridCol w="2924434"/>
              </a:tblGrid>
              <a:tr h="113654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2: Профориентационная работа с учащимися общеобразовательных организаций в рамках проекта «Педагогический навигатор»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№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Мероприятия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Сроки 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Исполнители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Результат 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072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Мой выбор – мое будущее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Октябрь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МОУО, МОУ,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ШГПУ по согласованию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профессией педагога,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самоопределение учащихся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072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2.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Профессиональные пробы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Февраль – март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МОУО, МОУ,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ШГПУ по согласованию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072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100 вопросов взрослому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Февраль – март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МОУО, МОУ,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ШГПУ по согласованию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Совместные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мероприятия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 ветеранами педагогического труда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 течение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МОУО, МОУ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986170" y="518886"/>
            <a:ext cx="170410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Задача  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561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958376"/>
              </p:ext>
            </p:extLst>
          </p:nvPr>
        </p:nvGraphicFramePr>
        <p:xfrm>
          <a:off x="140595" y="1015563"/>
          <a:ext cx="8823894" cy="529375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2593509"/>
                <a:gridCol w="1296144"/>
                <a:gridCol w="1800200"/>
                <a:gridCol w="2808313"/>
              </a:tblGrid>
              <a:tr h="27071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3: Поддержка молодых специалистов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на муниципальном уровне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Исполнители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778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Материальная поддержка молодых специалистов на муниципальном уровне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 мере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поступления</a:t>
                      </a:r>
                      <a:r>
                        <a:rPr lang="ru-RU" sz="17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ходатайств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Выплата единовременного подъёмного пособия</a:t>
                      </a:r>
                    </a:p>
                  </a:txBody>
                  <a:tcPr marL="68580" marR="68580" marT="0" marB="0"/>
                </a:tc>
              </a:tr>
              <a:tr h="118869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Закрепление педагога – наставника за молодым специалистом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В течение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Администрация МОУ,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Дневник личных и профессиональных достижений молодого специалиста</a:t>
                      </a:r>
                    </a:p>
                  </a:txBody>
                  <a:tcPr marL="68580" marR="68580" marT="0" marB="0"/>
                </a:tc>
              </a:tr>
              <a:tr h="18548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Работа муниципальной «Школы молодого специалиста»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2018-2019 учебный год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не реже 1 раза в четверть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Методисты ММС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 итогам работы «Школы» организуется творческий отчет «Педагогический дебют».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986170" y="518886"/>
            <a:ext cx="170410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Задача  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4247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419998"/>
              </p:ext>
            </p:extLst>
          </p:nvPr>
        </p:nvGraphicFramePr>
        <p:xfrm>
          <a:off x="140595" y="1015563"/>
          <a:ext cx="8823894" cy="28371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2593509"/>
                <a:gridCol w="1296144"/>
                <a:gridCol w="1800200"/>
                <a:gridCol w="2808313"/>
              </a:tblGrid>
              <a:tr h="27071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4: Консолидация профессионального сообщества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на методической основе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Исполнители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778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Плановая работа городских методических объединений учителей – предметников, творческих групп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2018-2019 учебный год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не реже 1 раза в четверть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Методисты ММС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Сохранение системы методической работы на муниципальном уровне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986170" y="518886"/>
            <a:ext cx="170410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Задача  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5299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29969"/>
              </p:ext>
            </p:extLst>
          </p:nvPr>
        </p:nvGraphicFramePr>
        <p:xfrm>
          <a:off x="157138" y="764705"/>
          <a:ext cx="8879357" cy="59776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7776"/>
                <a:gridCol w="2609811"/>
                <a:gridCol w="2028897"/>
                <a:gridCol w="1739054"/>
                <a:gridCol w="2173819"/>
              </a:tblGrid>
              <a:tr h="864095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5: Мотивирование профессионального роста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и развития педагогов посредством организации профессиональных конкурсов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Исполнители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060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Ежегодное проведение городского конкурса «Фестиваль педагогического мастерства»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Январь – март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Обобщение и распространение лучшего педагогического опыта.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Поощрение лучших педагогов города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060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Участие педагогов города в областном конкурсе «Фестиваль педагогического мастерства»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Апрель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5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Участие педагогов города в конкурсе лучших учителей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Администрация МОУ,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46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Приобщение лучших педагогов к работе педагогического клуба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986170" y="518886"/>
            <a:ext cx="170410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Задача  </a:t>
            </a:r>
            <a:r>
              <a:rPr lang="ru-RU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097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73881"/>
              </p:ext>
            </p:extLst>
          </p:nvPr>
        </p:nvGraphicFramePr>
        <p:xfrm>
          <a:off x="157139" y="764704"/>
          <a:ext cx="8823894" cy="575289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3457605"/>
                <a:gridCol w="1080120"/>
                <a:gridCol w="1728192"/>
                <a:gridCol w="2232249"/>
              </a:tblGrid>
              <a:tr h="763449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7: Актуализация вопросов кадрового обеспечения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на уровне органов местного самоуправления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4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Мероприятия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Сроки 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Исполнители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Результат 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55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мероприятий по кадровому обеспечению и развитию кадровой политики в муниципальной программе развития образования города Шадринска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Выполнение показателей программы развития </a:t>
                      </a:r>
                    </a:p>
                  </a:txBody>
                  <a:tcPr marL="68580" marR="68580" marT="0" marB="0"/>
                </a:tc>
              </a:tr>
              <a:tr h="11874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</a:rPr>
                        <a:t>2.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Ежеквартальное заслушивание вопросов по кадровому обеспечению и развитию кадровой политики на аппаратных заседаниях при заместителе главы Администрации города Шадринска по социальным вопросам, Совета по вопросам образования.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Актуализация вопросов по кадровому обеспечению и развитию кадровой политики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986170" y="518886"/>
            <a:ext cx="170410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Задача  </a:t>
            </a:r>
            <a:r>
              <a:rPr lang="ru-RU" sz="2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4728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489793"/>
              </p:ext>
            </p:extLst>
          </p:nvPr>
        </p:nvGraphicFramePr>
        <p:xfrm>
          <a:off x="157139" y="764704"/>
          <a:ext cx="8823894" cy="60372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3457605"/>
                <a:gridCol w="1080120"/>
                <a:gridCol w="1728192"/>
                <a:gridCol w="2232249"/>
              </a:tblGrid>
              <a:tr h="763449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6: Взаимодействие с профессиональными образовательными организациями по вопросам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привлечения молодых специалистов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</a:rPr>
                        <a:t>Мероприятия</a:t>
                      </a:r>
                      <a:endParaRPr lang="ru-RU" sz="17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</a:rPr>
                        <a:t>Сроки </a:t>
                      </a:r>
                      <a:endParaRPr lang="ru-RU" sz="17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</a:rPr>
                        <a:t>Исполнители</a:t>
                      </a:r>
                      <a:endParaRPr lang="ru-RU" sz="17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</a:rPr>
                        <a:t>Результат </a:t>
                      </a:r>
                      <a:endParaRPr lang="ru-RU" sz="17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55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Организация разъяснительной работы по заключению  договоров о целевом приеме на педагогические специальности в вузы Курганской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Администрация МОУ,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  <a:ea typeface="Calibri"/>
                          <a:cs typeface="Times New Roman"/>
                        </a:rPr>
                        <a:t>Заключение договоров о целевом приеме.</a:t>
                      </a:r>
                    </a:p>
                  </a:txBody>
                  <a:tcPr marL="68580" marR="68580" marT="0" marB="0"/>
                </a:tc>
              </a:tr>
              <a:tr h="11874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</a:rPr>
                        <a:t>2.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  <a:ea typeface="Calibri"/>
                          <a:cs typeface="Times New Roman"/>
                        </a:rPr>
                        <a:t>Мониторинг обучения целевиков в педагогических вузах региона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Формирование банка данных студентов, обучаемых по целевым договорам</a:t>
                      </a:r>
                    </a:p>
                  </a:txBody>
                  <a:tcPr marL="68580" marR="68580" marT="0" marB="0"/>
                </a:tc>
              </a:tr>
              <a:tr h="8420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Организация производственных практик на базе МОУ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Администрация МОУ,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Предоставление площадки для прохождения практик</a:t>
                      </a:r>
                    </a:p>
                  </a:txBody>
                  <a:tcPr marL="68580" marR="68580" marT="0" marB="0"/>
                </a:tc>
              </a:tr>
              <a:tr h="12746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Содействие в трудоустройстве выпускников педагогических вузов в МОУ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Администрация МОУ,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j-lt"/>
                          <a:ea typeface="Calibri"/>
                          <a:cs typeface="Times New Roman"/>
                        </a:rPr>
                        <a:t>ММС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трудоустройство выпускников педагогических вузов в МОУ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986170" y="518886"/>
            <a:ext cx="170410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Задача  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4288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МОЙ ДОКЛАД - 2016\Презентация\Инфраструкту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4" y="-24085"/>
            <a:ext cx="918051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584" y="794425"/>
            <a:ext cx="869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cs typeface="Times New Roman" panose="02020603050405020304" pitchFamily="18" charset="0"/>
              </a:rPr>
              <a:t>Муниципальная система образования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Шадринска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340768"/>
            <a:ext cx="9270341" cy="4706290"/>
            <a:chOff x="34605" y="692696"/>
            <a:chExt cx="9270341" cy="4706290"/>
          </a:xfrm>
        </p:grpSpPr>
        <p:pic>
          <p:nvPicPr>
            <p:cNvPr id="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" y="1340768"/>
              <a:ext cx="920065" cy="92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5" y="2132856"/>
              <a:ext cx="920065" cy="92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54670" y="1405845"/>
              <a:ext cx="8181562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4670" y="1559900"/>
              <a:ext cx="8189330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24</a:t>
              </a:r>
              <a:r>
                <a:rPr lang="ru-RU" sz="2800" dirty="0" smtClean="0">
                  <a:latin typeface="+mj-lt"/>
                  <a:cs typeface="Times New Roman" pitchFamily="18" charset="0"/>
                </a:rPr>
                <a:t> дошкольных образовательных организаций</a:t>
              </a:r>
              <a:endParaRPr lang="ru-RU" sz="2800" dirty="0">
                <a:latin typeface="+mj-lt"/>
                <a:cs typeface="Times New Roman" pitchFamily="18" charset="0"/>
              </a:endParaRPr>
            </a:p>
          </p:txBody>
        </p:sp>
        <p:pic>
          <p:nvPicPr>
            <p:cNvPr id="11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5" y="2940983"/>
              <a:ext cx="920065" cy="92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964042" y="2221915"/>
              <a:ext cx="8181562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4670" y="2363979"/>
              <a:ext cx="8189330" cy="4514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10</a:t>
              </a:r>
              <a:r>
                <a:rPr lang="ru-RU" sz="2800" dirty="0" smtClean="0">
                  <a:latin typeface="+mj-lt"/>
                  <a:cs typeface="Times New Roman" pitchFamily="18" charset="0"/>
                </a:rPr>
                <a:t> общеобразовательных организаций</a:t>
              </a:r>
              <a:endParaRPr lang="ru-RU" sz="28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53538" y="3048445"/>
              <a:ext cx="8181562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5616" y="2998692"/>
              <a:ext cx="818933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4</a:t>
              </a:r>
              <a:r>
                <a:rPr lang="ru-RU" sz="2800" dirty="0" smtClean="0">
                  <a:latin typeface="+mj-lt"/>
                  <a:cs typeface="Times New Roman" pitchFamily="18" charset="0"/>
                </a:rPr>
                <a:t> организации дополнительного образования</a:t>
              </a:r>
              <a:endParaRPr lang="ru-RU" sz="2800" dirty="0">
                <a:latin typeface="+mj-lt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715" y="692696"/>
              <a:ext cx="8181562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715" y="846751"/>
              <a:ext cx="8189330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38</a:t>
              </a:r>
              <a:r>
                <a:rPr lang="ru-RU" sz="2800" dirty="0" smtClean="0">
                  <a:latin typeface="+mj-lt"/>
                  <a:cs typeface="Times New Roman" pitchFamily="18" charset="0"/>
                </a:rPr>
                <a:t> юридических лиц:</a:t>
              </a:r>
              <a:endParaRPr lang="ru-RU" sz="28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97043" y="4077072"/>
              <a:ext cx="5481770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7043" y="4231127"/>
              <a:ext cx="5265746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15073</a:t>
              </a:r>
              <a:r>
                <a:rPr lang="ru-RU" sz="2800" dirty="0" smtClean="0">
                  <a:latin typeface="+mj-lt"/>
                  <a:cs typeface="Times New Roman" pitchFamily="18" charset="0"/>
                </a:rPr>
                <a:t> обучающихся</a:t>
              </a:r>
              <a:endParaRPr lang="ru-RU" sz="28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06205" y="4787113"/>
              <a:ext cx="5481770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6205" y="4941168"/>
              <a:ext cx="5265746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1125 </a:t>
              </a:r>
              <a:r>
                <a:rPr lang="ru-RU" sz="2800" dirty="0" smtClean="0">
                  <a:latin typeface="+mj-lt"/>
                  <a:cs typeface="Times New Roman" pitchFamily="18" charset="0"/>
                </a:rPr>
                <a:t> педагогов</a:t>
              </a:r>
              <a:endParaRPr lang="ru-RU" sz="2800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423732" y="1116820"/>
            <a:ext cx="2864471" cy="576064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Инфраструктура</a:t>
            </a:r>
            <a:endParaRPr lang="ru-RU" sz="2800" b="1" dirty="0"/>
          </a:p>
        </p:txBody>
      </p:sp>
      <p:pic>
        <p:nvPicPr>
          <p:cNvPr id="23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25144"/>
            <a:ext cx="648072" cy="648072"/>
          </a:xfrm>
          <a:prstGeom prst="rect">
            <a:avLst/>
          </a:prstGeom>
          <a:noFill/>
        </p:spPr>
      </p:pic>
      <p:pic>
        <p:nvPicPr>
          <p:cNvPr id="24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45224"/>
            <a:ext cx="6480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35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604222"/>
              </p:ext>
            </p:extLst>
          </p:nvPr>
        </p:nvGraphicFramePr>
        <p:xfrm>
          <a:off x="157139" y="764704"/>
          <a:ext cx="8823894" cy="36699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3457605"/>
                <a:gridCol w="1080120"/>
                <a:gridCol w="1728192"/>
                <a:gridCol w="2232249"/>
              </a:tblGrid>
              <a:tr h="763449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8: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Систематизирование работы с ветеранами отрасли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4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Мероприятия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Сроки 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Исполнители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Результат 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55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Организация работы городского совета старейшин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плана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просветительской работы в МОУ</a:t>
                      </a:r>
                    </a:p>
                  </a:txBody>
                  <a:tcPr marL="68580" marR="68580" marT="0" marB="0"/>
                </a:tc>
              </a:tr>
              <a:tr h="11874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</a:rPr>
                        <a:t>2.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Организация работы Музея народного образования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Формирование материалов для Музея народного образования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758100" y="746956"/>
            <a:ext cx="216024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Задачи  8,9</a:t>
            </a:r>
            <a:endParaRPr lang="ru-RU" sz="2800" b="1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643335"/>
              </p:ext>
            </p:extLst>
          </p:nvPr>
        </p:nvGraphicFramePr>
        <p:xfrm>
          <a:off x="157139" y="4509120"/>
          <a:ext cx="8823894" cy="228994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3457605"/>
                <a:gridCol w="1080120"/>
                <a:gridCol w="1728192"/>
                <a:gridCol w="2232249"/>
              </a:tblGrid>
              <a:tr h="686499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9: Популяризация работы по кадровому обеспечению и развитию кадрового потенциала в СМИ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Мероприятия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Сроки 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Исполнители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Результат 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183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Сотрудничество со СМИ, обновление информации на сайте Отдела образования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материалов в СМИ и сайте Отдела образования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5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56847"/>
              </p:ext>
            </p:extLst>
          </p:nvPr>
        </p:nvGraphicFramePr>
        <p:xfrm>
          <a:off x="157139" y="764704"/>
          <a:ext cx="8823894" cy="323232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3457605"/>
                <a:gridCol w="1080120"/>
                <a:gridCol w="1567632"/>
                <a:gridCol w="2392809"/>
              </a:tblGrid>
              <a:tr h="576064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10: Выполнение взятых на себя обязательств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в части кадровой политики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4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Мероприятия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Сроки 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Исполнители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Результат 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530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Работа по выполнению плана – задания ДОН по привлечению и закреплению молодых специалистов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100% </a:t>
                      </a:r>
                      <a:endParaRPr lang="ru-RU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выполнения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плана - задания</a:t>
                      </a:r>
                    </a:p>
                  </a:txBody>
                  <a:tcPr marL="68580" marR="68580" marT="0" marB="0"/>
                </a:tc>
              </a:tr>
              <a:tr h="11874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</a:rPr>
                        <a:t>2.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Аттестация педагогических работников, с учетом примерной модели, рекомендованной ДОН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Выполнения плановой заявки на аттестацию педагогических работников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578080" y="926976"/>
            <a:ext cx="2520280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Задачи  10, 11</a:t>
            </a:r>
            <a:endParaRPr lang="ru-RU" sz="2800" b="1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065382"/>
              </p:ext>
            </p:extLst>
          </p:nvPr>
        </p:nvGraphicFramePr>
        <p:xfrm>
          <a:off x="157139" y="4069666"/>
          <a:ext cx="8823894" cy="276909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28"/>
                <a:gridCol w="1928893"/>
                <a:gridCol w="1080120"/>
                <a:gridCol w="1512168"/>
                <a:gridCol w="3976985"/>
              </a:tblGrid>
              <a:tr h="686499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11: Мотивирование профессионального роста и развития педагогов посредством представления к наградам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Мероприятия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Сроки 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Исполнители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Результат 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183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Работа наградной комиссии на муниципальном уровне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течении учебного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Отдел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Награждение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работников муниципальной системы образования согласно графику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Представление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работников МСО по полной квоте, доведенной до МОУО ДОН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32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титу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4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26435" cy="165618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2724959"/>
            <a:ext cx="912060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04" y="3277832"/>
            <a:ext cx="8388424" cy="4392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04" y="3717032"/>
            <a:ext cx="8388424" cy="44006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" y="3157007"/>
            <a:ext cx="560025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" y="3645024"/>
            <a:ext cx="560025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-108520" y="932678"/>
            <a:ext cx="8640960" cy="1632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24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дошкольных образовательных организации, из них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бюджетных организаций</a:t>
            </a:r>
          </a:p>
          <a:p>
            <a:pPr marL="173038" indent="0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	189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smtClean="0">
                <a:latin typeface="+mj-lt"/>
                <a:cs typeface="Times New Roman" pitchFamily="18" charset="0"/>
              </a:rPr>
              <a:t>дошкольных групп</a:t>
            </a:r>
          </a:p>
          <a:p>
            <a:pPr marL="173038" indent="0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	4284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smtClean="0">
                <a:latin typeface="+mj-lt"/>
                <a:cs typeface="Times New Roman" pitchFamily="18" charset="0"/>
              </a:rPr>
              <a:t>воспитанника</a:t>
            </a:r>
            <a:endParaRPr lang="ru-RU" sz="26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AutoShape 4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4437112"/>
            <a:ext cx="9144000" cy="2182681"/>
            <a:chOff x="0" y="4437112"/>
            <a:chExt cx="9108503" cy="2182681"/>
          </a:xfrm>
        </p:grpSpPr>
        <p:pic>
          <p:nvPicPr>
            <p:cNvPr id="18" name="Picture 2" descr="ÐÐ°ÑÑÐ¸Ð½ÐºÐ¸ Ð¿Ð¾ Ð·Ð°Ð¿ÑÐ¾ÑÑ Ð´ÐµÑÑÐºÐ¸Ðµ ÑÐ°Ð´Ñ ÑÐ°Ð´ÑÐ¸Ð½ÑÐ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6344" y="4437112"/>
              <a:ext cx="3059832" cy="2182681"/>
            </a:xfrm>
            <a:prstGeom prst="rect">
              <a:avLst/>
            </a:prstGeom>
            <a:noFill/>
          </p:spPr>
        </p:pic>
        <p:pic>
          <p:nvPicPr>
            <p:cNvPr id="19" name="Picture 14" descr="ÐÐ°ÑÑÐ¸Ð½ÐºÐ¸ Ð¿Ð¾ Ð·Ð°Ð¿ÑÐ¾ÑÑ ÑÐ°Ð´ÑÐ¸Ð½ÑÐºÐ¸Ðµ Ð´Ð²Ð¾ÑÐ¸ÐºÐ¸"/>
            <p:cNvPicPr>
              <a:picLocks noChangeAspect="1" noChangeArrowheads="1"/>
            </p:cNvPicPr>
            <p:nvPr/>
          </p:nvPicPr>
          <p:blipFill>
            <a:blip r:embed="rId5" cstate="print"/>
            <a:srcRect l="9847"/>
            <a:stretch>
              <a:fillRect/>
            </a:stretch>
          </p:blipFill>
          <p:spPr bwMode="auto">
            <a:xfrm>
              <a:off x="6156176" y="4437112"/>
              <a:ext cx="2952327" cy="2181600"/>
            </a:xfrm>
            <a:prstGeom prst="rect">
              <a:avLst/>
            </a:prstGeom>
            <a:noFill/>
          </p:spPr>
        </p:pic>
        <p:pic>
          <p:nvPicPr>
            <p:cNvPr id="20" name="Picture 1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print"/>
            <a:srcRect l="4295"/>
            <a:stretch>
              <a:fillRect/>
            </a:stretch>
          </p:blipFill>
          <p:spPr bwMode="auto">
            <a:xfrm>
              <a:off x="0" y="4437112"/>
              <a:ext cx="3131840" cy="2181600"/>
            </a:xfrm>
            <a:prstGeom prst="rect">
              <a:avLst/>
            </a:prstGeom>
            <a:noFill/>
          </p:spPr>
        </p:pic>
      </p:grpSp>
      <p:sp>
        <p:nvSpPr>
          <p:cNvPr id="21" name="Прямоугольник 20"/>
          <p:cNvSpPr/>
          <p:nvPr/>
        </p:nvSpPr>
        <p:spPr>
          <a:xfrm>
            <a:off x="0" y="4365104"/>
            <a:ext cx="9180000" cy="7200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0" y="6597352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6582014" y="1947134"/>
            <a:ext cx="451241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Дошкольное образование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-36512" y="276524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545</a:t>
            </a:r>
            <a:r>
              <a:rPr lang="ru-RU" sz="2800" dirty="0">
                <a:latin typeface="+mj-lt"/>
                <a:cs typeface="Times New Roman" pitchFamily="18" charset="0"/>
              </a:rPr>
              <a:t> </a:t>
            </a:r>
            <a:r>
              <a:rPr lang="ru-RU" sz="2600" dirty="0" smtClean="0">
                <a:latin typeface="+mj-lt"/>
                <a:cs typeface="Times New Roman" pitchFamily="18" charset="0"/>
              </a:rPr>
              <a:t>педагогических </a:t>
            </a:r>
            <a:r>
              <a:rPr lang="ru-RU" sz="2600" dirty="0">
                <a:latin typeface="+mj-lt"/>
                <a:cs typeface="Times New Roman" pitchFamily="18" charset="0"/>
              </a:rPr>
              <a:t>работников:</a:t>
            </a:r>
            <a:r>
              <a:rPr lang="ru-RU" sz="2400" dirty="0">
                <a:latin typeface="+mj-lt"/>
                <a:cs typeface="Times New Roman" pitchFamily="18" charset="0"/>
              </a:rPr>
              <a:t>	</a:t>
            </a:r>
          </a:p>
          <a:p>
            <a:pPr marL="173038" indent="0">
              <a:buNone/>
            </a:pPr>
            <a:r>
              <a:rPr lang="ru-RU" sz="2800" dirty="0">
                <a:latin typeface="+mj-lt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88,6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%</a:t>
            </a:r>
            <a:r>
              <a:rPr lang="ru-RU" sz="2800" dirty="0">
                <a:latin typeface="+mj-lt"/>
                <a:cs typeface="Times New Roman" pitchFamily="18" charset="0"/>
              </a:rPr>
              <a:t> - </a:t>
            </a:r>
            <a:r>
              <a:rPr lang="ru-RU" sz="2400" dirty="0">
                <a:latin typeface="+mj-lt"/>
                <a:cs typeface="Times New Roman" pitchFamily="18" charset="0"/>
              </a:rPr>
              <a:t>высшее педагогическое образование</a:t>
            </a:r>
            <a:r>
              <a:rPr lang="ru-RU" sz="2800" dirty="0">
                <a:latin typeface="+mj-lt"/>
                <a:cs typeface="Times New Roman" pitchFamily="18" charset="0"/>
              </a:rPr>
              <a:t>;</a:t>
            </a:r>
          </a:p>
          <a:p>
            <a:pPr marL="173038" indent="0">
              <a:buNone/>
            </a:pPr>
            <a:r>
              <a:rPr lang="ru-RU" sz="2800" dirty="0">
                <a:latin typeface="+mj-lt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78,9% </a:t>
            </a:r>
            <a:r>
              <a:rPr lang="ru-RU" sz="2800" dirty="0">
                <a:latin typeface="+mj-lt"/>
                <a:cs typeface="Times New Roman" pitchFamily="18" charset="0"/>
              </a:rPr>
              <a:t>-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высшая и первая квалификационная категория</a:t>
            </a:r>
            <a:endParaRPr lang="ru-RU" sz="2400" dirty="0">
              <a:latin typeface="+mj-lt"/>
              <a:cs typeface="Times New Roman" pitchFamily="18" charset="0"/>
            </a:endParaRP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895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6" y="3356992"/>
            <a:ext cx="605010" cy="6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310" y="1052736"/>
            <a:ext cx="9126435" cy="165618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798" y="2845017"/>
            <a:ext cx="912060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9914" y="3397890"/>
            <a:ext cx="8388424" cy="4392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9914" y="3837090"/>
            <a:ext cx="8388424" cy="44006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-30210" y="1052736"/>
            <a:ext cx="8424936" cy="1632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Font typeface="Arial" panose="020B0604020202020204" pitchFamily="34" charset="0"/>
              <a:buNone/>
            </a:pP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10 </a:t>
            </a:r>
            <a:r>
              <a:rPr lang="ru-RU" sz="5100" dirty="0" smtClean="0">
                <a:latin typeface="+mj-lt"/>
                <a:cs typeface="Times New Roman" pitchFamily="18" charset="0"/>
              </a:rPr>
              <a:t>общеобразовательных организаций, их них </a:t>
            </a: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 </a:t>
            </a:r>
            <a:r>
              <a:rPr lang="ru-RU" sz="5100" dirty="0" smtClean="0">
                <a:latin typeface="+mj-lt"/>
                <a:cs typeface="Times New Roman" pitchFamily="18" charset="0"/>
              </a:rPr>
              <a:t>бюджетная организация</a:t>
            </a:r>
          </a:p>
          <a:p>
            <a:pPr marL="173038" indent="0">
              <a:buFont typeface="Arial" panose="020B0604020202020204" pitchFamily="34" charset="0"/>
              <a:buNone/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315</a:t>
            </a:r>
            <a:r>
              <a:rPr lang="ru-RU" sz="5100" dirty="0" smtClean="0">
                <a:latin typeface="+mj-lt"/>
                <a:cs typeface="Times New Roman" pitchFamily="18" charset="0"/>
              </a:rPr>
              <a:t> классов-комплектов</a:t>
            </a:r>
          </a:p>
          <a:p>
            <a:pPr marL="173038" indent="0">
              <a:buFont typeface="Arial" panose="020B0604020202020204" pitchFamily="34" charset="0"/>
              <a:buNone/>
            </a:pPr>
            <a:r>
              <a:rPr lang="ru-RU" sz="5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7406</a:t>
            </a:r>
            <a:r>
              <a:rPr lang="ru-RU" sz="5100" smtClean="0">
                <a:latin typeface="+mj-lt"/>
                <a:cs typeface="Times New Roman" pitchFamily="18" charset="0"/>
              </a:rPr>
              <a:t> </a:t>
            </a:r>
            <a:r>
              <a:rPr lang="ru-RU" sz="5100" dirty="0" smtClean="0">
                <a:latin typeface="+mj-lt"/>
                <a:cs typeface="Times New Roman" pitchFamily="18" charset="0"/>
              </a:rPr>
              <a:t>учащихся</a:t>
            </a:r>
            <a:endParaRPr lang="ru-RU" sz="51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98" y="288530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503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latin typeface="+mj-lt"/>
                <a:cs typeface="Times New Roman" pitchFamily="18" charset="0"/>
              </a:rPr>
              <a:t>педагогических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работника:</a:t>
            </a:r>
            <a:r>
              <a:rPr lang="ru-RU" sz="2400" dirty="0">
                <a:latin typeface="+mj-lt"/>
                <a:cs typeface="Times New Roman" pitchFamily="18" charset="0"/>
              </a:rPr>
              <a:t>	</a:t>
            </a:r>
          </a:p>
          <a:p>
            <a:pPr marL="173038" indent="0">
              <a:buNone/>
            </a:pPr>
            <a:r>
              <a:rPr lang="ru-RU" sz="2800" dirty="0">
                <a:latin typeface="+mj-lt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97,4%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latin typeface="+mj-lt"/>
                <a:cs typeface="Times New Roman" pitchFamily="18" charset="0"/>
              </a:rPr>
              <a:t>- </a:t>
            </a:r>
            <a:r>
              <a:rPr lang="ru-RU" sz="2400" dirty="0">
                <a:latin typeface="+mj-lt"/>
                <a:cs typeface="Times New Roman" pitchFamily="18" charset="0"/>
              </a:rPr>
              <a:t>высшее педагогическое образование</a:t>
            </a:r>
            <a:r>
              <a:rPr lang="ru-RU" sz="2800" dirty="0">
                <a:latin typeface="+mj-lt"/>
                <a:cs typeface="Times New Roman" pitchFamily="18" charset="0"/>
              </a:rPr>
              <a:t>;</a:t>
            </a:r>
          </a:p>
          <a:p>
            <a:pPr marL="173038" indent="0">
              <a:buNone/>
            </a:pPr>
            <a:r>
              <a:rPr lang="ru-RU" sz="2800" dirty="0">
                <a:latin typeface="+mj-lt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63% </a:t>
            </a:r>
            <a:r>
              <a:rPr lang="ru-RU" sz="2800" dirty="0">
                <a:latin typeface="+mj-lt"/>
                <a:cs typeface="Times New Roman" pitchFamily="18" charset="0"/>
              </a:rPr>
              <a:t>- </a:t>
            </a:r>
            <a:r>
              <a:rPr lang="ru-RU" sz="2400" dirty="0">
                <a:latin typeface="+mj-lt"/>
                <a:cs typeface="Times New Roman" pitchFamily="18" charset="0"/>
              </a:rPr>
              <a:t>высшая и первая квалификационная категория</a:t>
            </a:r>
            <a:endParaRPr lang="ru-RU" sz="2000" dirty="0">
              <a:latin typeface="+mj-lt"/>
              <a:cs typeface="Times New Roman" pitchFamily="18" charset="0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12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6" y="3772563"/>
            <a:ext cx="605010" cy="6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одним вырезанным углом 12"/>
          <p:cNvSpPr/>
          <p:nvPr/>
        </p:nvSpPr>
        <p:spPr>
          <a:xfrm rot="5400000" flipV="1">
            <a:off x="7050066" y="1479082"/>
            <a:ext cx="3576308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Общее  образование</a:t>
            </a:r>
            <a:endParaRPr lang="ru-RU" sz="28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4462034"/>
            <a:ext cx="9138173" cy="2351350"/>
            <a:chOff x="0" y="4462034"/>
            <a:chExt cx="9063501" cy="2207326"/>
          </a:xfrm>
        </p:grpSpPr>
        <p:pic>
          <p:nvPicPr>
            <p:cNvPr id="15" name="Picture 2" descr="ÐÐ°ÑÑÐ¸Ð½ÐºÐ¸ Ð¿Ð¾ Ð·Ð°Ð¿ÑÐ¾ÑÑ Ð»Ð¸ÑÐµÐ¹ ÑÐ°Ð´ÑÐ¸Ð½ÑÐ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781" y="4462034"/>
              <a:ext cx="3520720" cy="2207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986" y="4462560"/>
              <a:ext cx="3310200" cy="220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 descr="ÐÐ°ÑÑÐ¸Ð½ÐºÐ¸ Ð¿Ð¾ Ð·Ð°Ð¿ÑÐ¾ÑÑ 1 ÑÐµÐ½ÑÑÐ±ÑÑ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560"/>
              <a:ext cx="2940898" cy="220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 flipH="1">
            <a:off x="-36512" y="4437112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-36512" y="6813384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834446"/>
            <a:ext cx="9144000" cy="44006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605010" cy="6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310" y="1052736"/>
            <a:ext cx="9126435" cy="108012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903" y="2186920"/>
            <a:ext cx="912060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3658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обучающихся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266494"/>
            <a:ext cx="8388424" cy="4392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698542"/>
            <a:ext cx="8388424" cy="44006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-30210" y="1052736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Font typeface="Arial" panose="020B0604020202020204" pitchFamily="34" charset="0"/>
              <a:buNone/>
            </a:pP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4 </a:t>
            </a:r>
            <a:r>
              <a:rPr lang="ru-RU" sz="5100" dirty="0" smtClean="0">
                <a:latin typeface="+mj-lt"/>
                <a:cs typeface="Times New Roman" pitchFamily="18" charset="0"/>
              </a:rPr>
              <a:t>учреждения дополнительного образования детей, их них </a:t>
            </a: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2 </a:t>
            </a:r>
            <a:r>
              <a:rPr lang="ru-RU" sz="5100" dirty="0" smtClean="0">
                <a:latin typeface="+mj-lt"/>
                <a:cs typeface="Times New Roman" pitchFamily="18" charset="0"/>
              </a:rPr>
              <a:t>бюджетных учреждения</a:t>
            </a:r>
          </a:p>
          <a:p>
            <a:pPr marL="173038" indent="0">
              <a:buFont typeface="Arial" panose="020B0604020202020204" pitchFamily="34" charset="0"/>
              <a:buNone/>
            </a:pPr>
            <a:endParaRPr lang="ru-RU" sz="51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78092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77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latin typeface="+mj-lt"/>
                <a:cs typeface="Times New Roman" pitchFamily="18" charset="0"/>
              </a:rPr>
              <a:t>педагогических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работников:</a:t>
            </a:r>
            <a:r>
              <a:rPr lang="ru-RU" sz="2400" dirty="0">
                <a:latin typeface="+mj-lt"/>
                <a:cs typeface="Times New Roman" pitchFamily="18" charset="0"/>
              </a:rPr>
              <a:t>	</a:t>
            </a:r>
          </a:p>
          <a:p>
            <a:pPr marL="173038" indent="0">
              <a:buNone/>
            </a:pPr>
            <a:r>
              <a:rPr lang="ru-RU" sz="2800" dirty="0">
                <a:latin typeface="+mj-lt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69,0%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latin typeface="+mj-lt"/>
                <a:cs typeface="Times New Roman" pitchFamily="18" charset="0"/>
              </a:rPr>
              <a:t>- </a:t>
            </a:r>
            <a:r>
              <a:rPr lang="ru-RU" sz="2400" dirty="0">
                <a:latin typeface="+mj-lt"/>
                <a:cs typeface="Times New Roman" pitchFamily="18" charset="0"/>
              </a:rPr>
              <a:t>высшее педагогическое образование</a:t>
            </a:r>
            <a:r>
              <a:rPr lang="ru-RU" sz="2800" dirty="0">
                <a:latin typeface="+mj-lt"/>
                <a:cs typeface="Times New Roman" pitchFamily="18" charset="0"/>
              </a:rPr>
              <a:t>;</a:t>
            </a:r>
          </a:p>
          <a:p>
            <a:pPr marL="173038" indent="0">
              <a:buNone/>
            </a:pPr>
            <a:r>
              <a:rPr lang="ru-RU" sz="2800" dirty="0">
                <a:latin typeface="+mj-lt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89,6% </a:t>
            </a:r>
            <a:r>
              <a:rPr lang="ru-RU" sz="2800" dirty="0">
                <a:latin typeface="+mj-lt"/>
                <a:cs typeface="Times New Roman" pitchFamily="18" charset="0"/>
              </a:rPr>
              <a:t>- </a:t>
            </a:r>
            <a:r>
              <a:rPr lang="ru-RU" sz="2400" dirty="0">
                <a:latin typeface="+mj-lt"/>
                <a:cs typeface="Times New Roman" pitchFamily="18" charset="0"/>
              </a:rPr>
              <a:t>высшая и первая квалификационная категория</a:t>
            </a:r>
            <a:endParaRPr lang="ru-RU" sz="2000" dirty="0">
              <a:latin typeface="+mj-lt"/>
              <a:cs typeface="Times New Roman" pitchFamily="18" charset="0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13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6" y="3194486"/>
            <a:ext cx="605010" cy="6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-72008" y="4365104"/>
            <a:ext cx="9252000" cy="2520272"/>
            <a:chOff x="-72008" y="4365104"/>
            <a:chExt cx="9252000" cy="252027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36512" y="4365104"/>
              <a:ext cx="9200821" cy="2489415"/>
              <a:chOff x="-36512" y="4395969"/>
              <a:chExt cx="9200821" cy="2489415"/>
            </a:xfrm>
          </p:grpSpPr>
          <p:pic>
            <p:nvPicPr>
              <p:cNvPr id="2050" name="Picture 2" descr="ÐÐ°ÑÑÐ¸Ð½ÐºÐ¸ Ð¿Ð¾ Ð·Ð°Ð¿ÑÐ¾ÑÑ Ð´Ð¾Ð¿Ð¾Ð»Ð½Ð¸ÑÐµÐ»ÑÐ½Ð¾Ðµ Ð¾Ð±ÑÐ°Ð·Ð¾Ð²Ð°Ð½Ð¸Ðµ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4395969"/>
                <a:ext cx="3816424" cy="2453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6056" y="4395969"/>
                <a:ext cx="3628191" cy="2489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ÐÐ°ÑÑÐ¸Ð½ÐºÐ¸ Ð¿Ð¾ Ð·Ð°Ð¿ÑÐ¾ÑÑ Ð´Ð¾Ð¿Ð¾Ð»Ð½Ð¸ÑÐµÐ»ÑÐ½Ð¾Ðµ Ð¾Ð±ÑÐ°Ð·Ð¾Ð²Ð°Ð½Ð¸Ðµ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2" r="35819"/>
              <a:stretch/>
            </p:blipFill>
            <p:spPr bwMode="auto">
              <a:xfrm>
                <a:off x="7308304" y="4395969"/>
                <a:ext cx="1856005" cy="2489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Прямоугольник 13"/>
            <p:cNvSpPr/>
            <p:nvPr/>
          </p:nvSpPr>
          <p:spPr>
            <a:xfrm flipH="1">
              <a:off x="-36512" y="6813376"/>
              <a:ext cx="9180512" cy="72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flipH="1">
              <a:off x="-72008" y="4365104"/>
              <a:ext cx="9252000" cy="72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6221974" y="2307174"/>
            <a:ext cx="523249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Дополнительное  образование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448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313830"/>
              </p:ext>
            </p:extLst>
          </p:nvPr>
        </p:nvGraphicFramePr>
        <p:xfrm>
          <a:off x="467544" y="1124744"/>
          <a:ext cx="785921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5393882" y="3135266"/>
            <a:ext cx="6888676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700" b="1" dirty="0" smtClean="0"/>
              <a:t>Количество педагогов </a:t>
            </a:r>
            <a:r>
              <a:rPr lang="ru-RU" sz="2700" b="1" dirty="0"/>
              <a:t>в возрасте до  35 лет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34176022"/>
              </p:ext>
            </p:extLst>
          </p:nvPr>
        </p:nvGraphicFramePr>
        <p:xfrm>
          <a:off x="0" y="1124744"/>
          <a:ext cx="85324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585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625083" y="880562"/>
            <a:ext cx="8388424" cy="2376264"/>
            <a:chOff x="625083" y="1124744"/>
            <a:chExt cx="8388424" cy="237626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25083" y="1124744"/>
              <a:ext cx="8388424" cy="33936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5083" y="1556792"/>
              <a:ext cx="8388424" cy="33936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5083" y="1946018"/>
              <a:ext cx="8388424" cy="33936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25083" y="2348880"/>
              <a:ext cx="8388424" cy="33936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25083" y="2780928"/>
              <a:ext cx="8388424" cy="33936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25083" y="3161645"/>
              <a:ext cx="8388424" cy="33936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7842154" y="686994"/>
            <a:ext cx="199213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/>
              <a:t>В</a:t>
            </a:r>
            <a:r>
              <a:rPr lang="ru-RU" sz="2800" b="1" dirty="0" smtClean="0"/>
              <a:t>акансии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7930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 smtClean="0">
                <a:latin typeface="+mj-lt"/>
              </a:rPr>
              <a:t>Математика  - 5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 smtClean="0">
                <a:latin typeface="+mj-lt"/>
              </a:rPr>
              <a:t>Физика – 3 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 smtClean="0">
                <a:latin typeface="+mj-lt"/>
              </a:rPr>
              <a:t>Информатика – 2 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 smtClean="0">
                <a:latin typeface="+mj-lt"/>
              </a:rPr>
              <a:t>История – 2 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 smtClean="0">
                <a:latin typeface="+mj-lt"/>
              </a:rPr>
              <a:t>Технология – 1 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 smtClean="0">
                <a:latin typeface="+mj-lt"/>
              </a:rPr>
              <a:t>ИЗО – 1 </a:t>
            </a:r>
            <a:endParaRPr lang="ru-RU" sz="2400" dirty="0"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284" y="764704"/>
            <a:ext cx="605010" cy="2702151"/>
            <a:chOff x="-3284" y="1008886"/>
            <a:chExt cx="605010" cy="2702151"/>
          </a:xfrm>
        </p:grpSpPr>
        <p:pic>
          <p:nvPicPr>
            <p:cNvPr id="8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1008886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1436625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1837736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2285381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2709495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3106027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4167939" y="829524"/>
            <a:ext cx="651356" cy="2139270"/>
            <a:chOff x="-3284" y="3510785"/>
            <a:chExt cx="651356" cy="2139270"/>
          </a:xfrm>
        </p:grpSpPr>
        <p:pic>
          <p:nvPicPr>
            <p:cNvPr id="41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3510785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3912379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4315050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4" y="4696198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2" y="5045045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4716016" y="824617"/>
            <a:ext cx="4572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 smtClean="0">
                <a:latin typeface="+mj-lt"/>
              </a:rPr>
              <a:t>География/биология – 2 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>
                <a:latin typeface="+mj-lt"/>
              </a:rPr>
              <a:t>Русский </a:t>
            </a:r>
            <a:r>
              <a:rPr lang="ru-RU" sz="2400" dirty="0" smtClean="0">
                <a:latin typeface="+mj-lt"/>
              </a:rPr>
              <a:t>язык – 4 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>
                <a:latin typeface="+mj-lt"/>
              </a:rPr>
              <a:t>Физическая </a:t>
            </a:r>
            <a:r>
              <a:rPr lang="ru-RU" sz="2400" dirty="0" smtClean="0">
                <a:latin typeface="+mj-lt"/>
              </a:rPr>
              <a:t>культура – 2 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>
                <a:latin typeface="+mj-lt"/>
              </a:rPr>
              <a:t>Английский </a:t>
            </a:r>
            <a:r>
              <a:rPr lang="ru-RU" sz="2400" dirty="0" smtClean="0">
                <a:latin typeface="+mj-lt"/>
              </a:rPr>
              <a:t>язык – 1 </a:t>
            </a:r>
            <a:endParaRPr lang="ru-RU" sz="24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ru-RU" sz="2400" dirty="0">
                <a:latin typeface="+mj-lt"/>
              </a:rPr>
              <a:t>Социальный </a:t>
            </a:r>
            <a:r>
              <a:rPr lang="ru-RU" sz="2400" dirty="0" smtClean="0">
                <a:latin typeface="+mj-lt"/>
              </a:rPr>
              <a:t>педагог – 1 </a:t>
            </a:r>
            <a:endParaRPr lang="ru-RU" sz="2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2" b="12923"/>
          <a:stretch/>
        </p:blipFill>
        <p:spPr bwMode="auto">
          <a:xfrm>
            <a:off x="0" y="3400761"/>
            <a:ext cx="9147284" cy="34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 flipH="1">
            <a:off x="512" y="3356992"/>
            <a:ext cx="9180000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flipH="1">
            <a:off x="-35488" y="6813384"/>
            <a:ext cx="9216000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908720"/>
            <a:ext cx="8604448" cy="3265762"/>
            <a:chOff x="0" y="984272"/>
            <a:chExt cx="8604448" cy="32657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97091" y="1585738"/>
              <a:ext cx="7907357" cy="504056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Мой выбор – мое будущее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3734" y="2191776"/>
              <a:ext cx="7907357" cy="474082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 smtClean="0">
                  <a:solidFill>
                    <a:schemeClr val="tx1"/>
                  </a:solidFill>
                </a:rPr>
                <a:t>Профессиональные пробы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4" y="1556792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4" y="2161802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0" y="984272"/>
              <a:ext cx="8532440" cy="572520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800" b="1" dirty="0">
                  <a:solidFill>
                    <a:schemeClr val="tx1"/>
                  </a:solidFill>
                </a:rPr>
                <a:t>П</a:t>
              </a:r>
              <a:r>
                <a:rPr lang="ru-RU" sz="2800" b="1" dirty="0" smtClean="0">
                  <a:solidFill>
                    <a:schemeClr val="tx1"/>
                  </a:solidFill>
                </a:rPr>
                <a:t>роект </a:t>
              </a:r>
              <a:r>
                <a:rPr lang="ru-RU" sz="2800" b="1" dirty="0">
                  <a:solidFill>
                    <a:schemeClr val="tx1"/>
                  </a:solidFill>
                </a:rPr>
                <a:t>«Педагогический навигатор»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7091" y="2766812"/>
              <a:ext cx="7907357" cy="474082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100 вопросов взрослому</a:t>
              </a:r>
            </a:p>
          </p:txBody>
        </p:sp>
        <p:pic>
          <p:nvPicPr>
            <p:cNvPr id="1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1" y="2736838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97091" y="3350878"/>
              <a:ext cx="7907357" cy="899156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 smtClean="0">
                  <a:solidFill>
                    <a:schemeClr val="tx1"/>
                  </a:solidFill>
                </a:rPr>
                <a:t>Совместные </a:t>
              </a:r>
              <a:r>
                <a:rPr lang="ru-RU" sz="2400" dirty="0">
                  <a:solidFill>
                    <a:schemeClr val="tx1"/>
                  </a:solidFill>
                </a:rPr>
                <a:t>мероприятия с </a:t>
              </a:r>
              <a:r>
                <a:rPr lang="ru-RU" sz="2400" dirty="0" smtClean="0">
                  <a:solidFill>
                    <a:schemeClr val="tx1"/>
                  </a:solidFill>
                </a:rPr>
                <a:t>ветеранами педагогического труда</a:t>
              </a:r>
            </a:p>
            <a:p>
              <a:endParaRPr lang="ru-RU" sz="2400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1" y="3320904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-12970" y="4415091"/>
            <a:ext cx="9180000" cy="2470293"/>
            <a:chOff x="-12970" y="4415091"/>
            <a:chExt cx="9180000" cy="247029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4486525"/>
              <a:ext cx="9143761" cy="2349446"/>
              <a:chOff x="0" y="4486525"/>
              <a:chExt cx="9143761" cy="2349446"/>
            </a:xfrm>
          </p:grpSpPr>
          <p:pic>
            <p:nvPicPr>
              <p:cNvPr id="3076" name="Picture 4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7485" y="4487091"/>
                <a:ext cx="3537469" cy="2348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" name="Picture 2" descr="ÐÐ°ÑÑÐ¸Ð½ÐºÐ¸ Ð¿Ð¾ Ð·Ð°Ð¿ÑÐ¾ÑÑ ÐÐ¾Ð¹ Ð²ÑÐ±Ð¾Ñ â Ð¼Ð¾Ðµ Ð±ÑÐ´ÑÑÐµÐµ ÑÐ°Ð´ÑÐ¸Ð½ÑÐº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87090"/>
                <a:ext cx="3101713" cy="23262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4486525"/>
                <a:ext cx="3491641" cy="2326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Прямоугольник 25"/>
            <p:cNvSpPr/>
            <p:nvPr/>
          </p:nvSpPr>
          <p:spPr>
            <a:xfrm flipH="1">
              <a:off x="-12970" y="6813384"/>
              <a:ext cx="9180000" cy="72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flipH="1">
              <a:off x="-12970" y="4415091"/>
              <a:ext cx="9180000" cy="72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6401994" y="2127154"/>
            <a:ext cx="487245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+mj-lt"/>
              </a:rPr>
              <a:t>Профориентационная работа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99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8724" y="864870"/>
            <a:ext cx="8535724" cy="2693242"/>
            <a:chOff x="68724" y="1023790"/>
            <a:chExt cx="8535724" cy="269324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97091" y="1139648"/>
              <a:ext cx="7907357" cy="648072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Единоразовое подъемное пособие в размере 30 000 руб.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3734" y="2075358"/>
              <a:ext cx="7907357" cy="720474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 smtClean="0">
                  <a:solidFill>
                    <a:schemeClr val="tx1"/>
                  </a:solidFill>
                </a:rPr>
                <a:t>Муниципальная </a:t>
              </a:r>
              <a:r>
                <a:rPr lang="ru-RU" sz="2400" dirty="0">
                  <a:solidFill>
                    <a:schemeClr val="tx1"/>
                  </a:solidFill>
                </a:rPr>
                <a:t>«</a:t>
              </a:r>
              <a:r>
                <a:rPr lang="ru-RU" sz="2400" dirty="0" smtClean="0">
                  <a:solidFill>
                    <a:schemeClr val="tx1"/>
                  </a:solidFill>
                </a:rPr>
                <a:t>Школа </a:t>
              </a:r>
              <a:r>
                <a:rPr lang="ru-RU" sz="2400" dirty="0">
                  <a:solidFill>
                    <a:schemeClr val="tx1"/>
                  </a:solidFill>
                </a:rPr>
                <a:t>молодого специалиста».</a:t>
              </a:r>
            </a:p>
          </p:txBody>
        </p:sp>
        <p:pic>
          <p:nvPicPr>
            <p:cNvPr id="8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4" y="1023790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5" y="2075358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4" y="3112022"/>
              <a:ext cx="605010" cy="60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673734" y="3059906"/>
              <a:ext cx="7907357" cy="541706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400" dirty="0" smtClean="0">
                  <a:solidFill>
                    <a:schemeClr val="tx1"/>
                  </a:solidFill>
                </a:rPr>
                <a:t>Наставничество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ÐÐ°ÑÑÐ¸Ð½ÐºÐ¸ Ð¿Ð¾ Ð·Ð°Ð¿ÑÐ¾ÑÑ Ð¼Ð¾Ð»Ð¾Ð´ÑÐµ Ð¿ÐµÐ´Ð°Ð³Ð¾Ð³Ð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33343"/>
          <a:stretch/>
        </p:blipFill>
        <p:spPr bwMode="auto">
          <a:xfrm>
            <a:off x="-12970" y="3558112"/>
            <a:ext cx="9149114" cy="33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-12970" y="3558112"/>
            <a:ext cx="9252000" cy="3327272"/>
            <a:chOff x="-12970" y="3558112"/>
            <a:chExt cx="9252000" cy="3327272"/>
          </a:xfrm>
        </p:grpSpPr>
        <p:sp>
          <p:nvSpPr>
            <p:cNvPr id="33" name="Прямоугольник 32"/>
            <p:cNvSpPr/>
            <p:nvPr/>
          </p:nvSpPr>
          <p:spPr>
            <a:xfrm flipH="1">
              <a:off x="-12970" y="3558112"/>
              <a:ext cx="9252000" cy="72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flipH="1">
              <a:off x="-12970" y="6813384"/>
              <a:ext cx="9252000" cy="72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с одним вырезанным углом 22"/>
          <p:cNvSpPr/>
          <p:nvPr/>
        </p:nvSpPr>
        <p:spPr>
          <a:xfrm rot="5400000" flipV="1">
            <a:off x="5933942" y="2595206"/>
            <a:ext cx="5808556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+mj-lt"/>
              </a:rPr>
              <a:t>Поддержка молодых специалистов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4760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1066</Words>
  <Application>Microsoft Office PowerPoint</Application>
  <PresentationFormat>Экран (4:3)</PresentationFormat>
  <Paragraphs>309</Paragraphs>
  <Slides>22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cp:lastPrinted>2018-10-14T18:17:58Z</cp:lastPrinted>
  <dcterms:created xsi:type="dcterms:W3CDTF">2018-10-14T09:22:32Z</dcterms:created>
  <dcterms:modified xsi:type="dcterms:W3CDTF">2019-02-18T07:44:14Z</dcterms:modified>
</cp:coreProperties>
</file>