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10440988" cy="7921625"/>
  <p:notesSz cx="9144000" cy="68580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644" y="-102"/>
      </p:cViewPr>
      <p:guideLst>
        <p:guide orient="horz" pos="2496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460840"/>
            <a:ext cx="8874840" cy="16980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488922"/>
            <a:ext cx="7308692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317234"/>
            <a:ext cx="2349222" cy="67590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317234"/>
            <a:ext cx="6873650" cy="67590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460840"/>
            <a:ext cx="8874840" cy="16980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488922"/>
            <a:ext cx="7308692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5090379"/>
            <a:ext cx="8874840" cy="157332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357524"/>
            <a:ext cx="8874840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773198"/>
            <a:ext cx="4613250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512183"/>
            <a:ext cx="4613250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773198"/>
            <a:ext cx="4615062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512183"/>
            <a:ext cx="4615062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5398"/>
            <a:ext cx="3435013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15399"/>
            <a:ext cx="5836802" cy="676088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657674"/>
            <a:ext cx="3435013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545139"/>
            <a:ext cx="6264593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707812"/>
            <a:ext cx="6264593" cy="4752975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6199773"/>
            <a:ext cx="6264593" cy="929690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317234"/>
            <a:ext cx="2349222" cy="67590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317234"/>
            <a:ext cx="6873650" cy="67590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460840"/>
            <a:ext cx="8874840" cy="16980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488922"/>
            <a:ext cx="7308692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5090379"/>
            <a:ext cx="8874840" cy="157332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357524"/>
            <a:ext cx="8874840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773198"/>
            <a:ext cx="4613250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512183"/>
            <a:ext cx="4613250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773198"/>
            <a:ext cx="4615062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512183"/>
            <a:ext cx="4615062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5090379"/>
            <a:ext cx="8874840" cy="157332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357524"/>
            <a:ext cx="8874840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5398"/>
            <a:ext cx="3435013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15399"/>
            <a:ext cx="5836802" cy="676088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657674"/>
            <a:ext cx="3435013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545139"/>
            <a:ext cx="6264593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707812"/>
            <a:ext cx="6264593" cy="4752975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6199773"/>
            <a:ext cx="6264593" cy="929690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317234"/>
            <a:ext cx="2349222" cy="67590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317234"/>
            <a:ext cx="6873650" cy="67590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848380"/>
            <a:ext cx="4611436" cy="522790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773198"/>
            <a:ext cx="4613250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512183"/>
            <a:ext cx="4613250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773198"/>
            <a:ext cx="4615062" cy="73898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512183"/>
            <a:ext cx="4615062" cy="45641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5398"/>
            <a:ext cx="3435013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15399"/>
            <a:ext cx="5836802" cy="676088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657674"/>
            <a:ext cx="3435013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545139"/>
            <a:ext cx="6264593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707812"/>
            <a:ext cx="6264593" cy="4752975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6199773"/>
            <a:ext cx="6264593" cy="929690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7233"/>
            <a:ext cx="9396889" cy="1320272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848380"/>
            <a:ext cx="9396889" cy="5227906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1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2844-5602-4ECB-B382-C0136E9D5A7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0" y="7342174"/>
            <a:ext cx="3306313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10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306A7-16A3-402B-966A-8D987CE1D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7233"/>
            <a:ext cx="9396889" cy="1320272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848380"/>
            <a:ext cx="9396889" cy="5227906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1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C32E-2E40-4918-A13E-74CD471E0C9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0" y="7342174"/>
            <a:ext cx="3306313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10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02D6-00BF-46C4-8349-1D20FDC49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317233"/>
            <a:ext cx="9396889" cy="1320272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848380"/>
            <a:ext cx="9396889" cy="5227906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1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3634-3053-47AD-AA80-AAE2CBE1CDCF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0" y="7342174"/>
            <a:ext cx="3306313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10" y="7342174"/>
            <a:ext cx="2436231" cy="421753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9463-311B-4E2F-A92C-1F5EBB0CF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10440987" cy="81042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  <a:tableStyleId>{5C22544A-7EE6-4342-B048-85BDC9FD1C3A}</a:tableStyleId>
              </a:tblPr>
              <a:tblGrid>
                <a:gridCol w="3363106"/>
                <a:gridCol w="3642804"/>
                <a:gridCol w="3435077"/>
              </a:tblGrid>
              <a:tr h="8104216">
                <a:tc>
                  <a:txBody>
                    <a:bodyPr/>
                    <a:lstStyle/>
                    <a:p>
                      <a:pPr lvl="0"/>
                      <a:endParaRPr lang="ru-RU" sz="2000" dirty="0" smtClean="0"/>
                    </a:p>
                  </a:txBody>
                  <a:tcPr marL="104410" marR="104410" marT="52810" marB="52810"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Основным компонентом </a:t>
                      </a:r>
                      <a:r>
                        <a:rPr lang="ru-RU" sz="2000" dirty="0" err="1" smtClean="0"/>
                        <a:t>снюс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smtClean="0"/>
                        <a:t>является табак, содержащий наркотик никотин. Как и во время курения, при сосании табака эффект аналогичный — происходит проникновение никотина в кровь. В этом и есть сходство бездымного табака с дымным. Но в бездымном никотина гораздо больше, чем в сигаретах, поэтому никотиновая зависимость  наступает значительно </a:t>
                      </a:r>
                      <a:r>
                        <a:rPr lang="ru-RU" sz="2000" dirty="0" smtClean="0"/>
                        <a:t>быстрее.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</a:txBody>
                  <a:tcPr marL="104410" marR="104410" marT="52810" marB="5281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Департамент здравоохранения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Курганской области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Государственное бюджетное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учреждение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«Курганский областной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наркологический диспансер»</a:t>
                      </a:r>
                      <a:endParaRPr lang="ru-RU" sz="1400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37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Что</a:t>
                      </a:r>
                      <a:r>
                        <a:rPr lang="ru-RU" sz="37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700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это </a:t>
                      </a:r>
                      <a:r>
                        <a:rPr lang="ru-RU" sz="3700" dirty="0" smtClean="0">
                          <a:solidFill>
                            <a:srgbClr val="FF00FF"/>
                          </a:solidFill>
                          <a:latin typeface="Arial" pitchFamily="34" charset="0"/>
                          <a:cs typeface="Arial" pitchFamily="34" charset="0"/>
                        </a:rPr>
                        <a:t>такое</a:t>
                      </a:r>
                      <a:endParaRPr lang="ru-RU" sz="3700" dirty="0" smtClean="0">
                        <a:solidFill>
                          <a:srgbClr val="FF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4200" dirty="0" smtClean="0">
                          <a:solidFill>
                            <a:srgbClr val="FF0000"/>
                          </a:solidFill>
                        </a:rPr>
                        <a:t>СНЮС?</a:t>
                      </a: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4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FFFF00"/>
                          </a:solidFill>
                        </a:rPr>
                        <a:t>Шадринский</a:t>
                      </a:r>
                      <a:r>
                        <a:rPr lang="ru-RU" sz="1400" baseline="0" dirty="0" smtClean="0">
                          <a:solidFill>
                            <a:srgbClr val="FFFF00"/>
                          </a:solidFill>
                        </a:rPr>
                        <a:t> филиал, г.Шадринск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rgbClr val="FFFF00"/>
                          </a:solidFill>
                        </a:rPr>
                        <a:t>Ул. Герцена. 30-А т. 8(35253)3-77-18</a:t>
                      </a:r>
                      <a:endParaRPr lang="ru-RU" sz="1400" dirty="0">
                        <a:solidFill>
                          <a:srgbClr val="FFFF00"/>
                        </a:solidFill>
                      </a:endParaRPr>
                    </a:p>
                  </a:txBody>
                  <a:tcPr marL="104410" marR="104410" marT="52810" marB="52810"/>
                </a:tc>
              </a:tr>
            </a:tbl>
          </a:graphicData>
        </a:graphic>
      </p:graphicFrame>
      <p:pic>
        <p:nvPicPr>
          <p:cNvPr id="1026" name="Picture 2" descr="C:\Documents and Settings\Admin\Рабочий стол\Новая папка\снюс-old-story-в-ассортимен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9320" y="2746367"/>
            <a:ext cx="3071834" cy="394754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6036"/>
            <a:ext cx="3363105" cy="739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4913" y="4746630"/>
            <a:ext cx="29527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1"/>
          <a:ext cx="10440987" cy="78391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  <a:tableStyleId>{5C22544A-7EE6-4342-B048-85BDC9FD1C3A}</a:tableStyleId>
              </a:tblPr>
              <a:tblGrid>
                <a:gridCol w="3434542"/>
                <a:gridCol w="3500462"/>
                <a:gridCol w="3505983"/>
              </a:tblGrid>
              <a:tr h="7839135">
                <a:tc>
                  <a:txBody>
                    <a:bodyPr/>
                    <a:lstStyle/>
                    <a:p>
                      <a:endParaRPr lang="ru-RU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СНЮС </a:t>
                      </a: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— это шведский жевательный табак. Это бездымный продукт — для получения дозы никотина </a:t>
                      </a: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СНЮС </a:t>
                      </a: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не нужно поджигать, в отличие от обычных сигарет. Чаще всего это табачное изделие выпускается в расфасованных целлюлозных пакетиках, в зависимости от размера такого пакетика варьируется и содержание никотина: большее количество табака содержит больше наркотика</a:t>
                      </a: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4410" marR="104410" marT="52810" marB="52810"/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В чем опасность:</a:t>
                      </a:r>
                    </a:p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СНЮС - содержит изрядное количество никотина, поэтому употребление такого табака очень быстро развивает никотиновую зависимость, которая со временем начинает подрывать жизненно важные системы организма, в том числе сердечно - сосудистую, вызывая различные патологии сердца и гипертонию.</a:t>
                      </a:r>
                    </a:p>
                    <a:p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4410" marR="104410" marT="52810" marB="52810"/>
                </a:tc>
                <a:tc>
                  <a:txBody>
                    <a:bodyPr/>
                    <a:lstStyle/>
                    <a:p>
                      <a:endParaRPr lang="ru-RU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Постоянное использование этого табачного изделия существенно повышает риск онкологических заболеваний гортани, пищевода, ротовой полости и желудка.</a:t>
                      </a:r>
                      <a:r>
                        <a:rPr lang="ru-RU" sz="2000" b="0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Утверждения о том, что </a:t>
                      </a:r>
                      <a:r>
                        <a:rPr lang="ru-RU" sz="2000" b="0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СНЮС </a:t>
                      </a:r>
                      <a:r>
                        <a:rPr lang="ru-RU" sz="2000" b="0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может являться достойной и безопасной заменой привычным сигаретам, не имеют под собой каких-либо веских оснований,</a:t>
                      </a:r>
                      <a:r>
                        <a:rPr lang="ru-RU" sz="2000" b="0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так как в пакетике </a:t>
                      </a:r>
                      <a:r>
                        <a:rPr lang="ru-RU" sz="2000" b="0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СНЮС никотина </a:t>
                      </a:r>
                      <a:r>
                        <a:rPr lang="ru-RU" sz="2000" b="0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больше, чем в трех пачках </a:t>
                      </a:r>
                      <a:r>
                        <a:rPr lang="ru-RU" sz="2000" b="0" i="0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сигарет</a:t>
                      </a:r>
                    </a:p>
                    <a:p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4410" marR="104410" marT="52810" marB="5281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9652" y="5389572"/>
            <a:ext cx="3143272" cy="216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6444" y="5389572"/>
            <a:ext cx="332003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462" y="5818200"/>
            <a:ext cx="2500330" cy="187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241</Words>
  <Application>Microsoft Office PowerPoint</Application>
  <PresentationFormat>Произвольный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Тема Office</vt:lpstr>
      <vt:lpstr>Специальное оформление</vt:lpstr>
      <vt:lpstr>1_Специальное оформление</vt:lpstr>
      <vt:lpstr>Слайд 1</vt:lpstr>
      <vt:lpstr>Слайд 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2019-12-06T08:39:48Z</dcterms:created>
  <dcterms:modified xsi:type="dcterms:W3CDTF">2019-12-12T08:46:25Z</dcterms:modified>
</cp:coreProperties>
</file>